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1"/>
  </p:notesMasterIdLst>
  <p:sldIdLst>
    <p:sldId id="259" r:id="rId3"/>
    <p:sldId id="274" r:id="rId4"/>
    <p:sldId id="275" r:id="rId5"/>
    <p:sldId id="261" r:id="rId6"/>
    <p:sldId id="260" r:id="rId7"/>
    <p:sldId id="271" r:id="rId8"/>
    <p:sldId id="262" r:id="rId9"/>
    <p:sldId id="273" r:id="rId10"/>
  </p:sldIdLst>
  <p:sldSz cx="12192000" cy="6858000"/>
  <p:notesSz cx="7010400" cy="9296400"/>
  <p:embeddedFontLst>
    <p:embeddedFont>
      <p:font typeface="Corbel" panose="020B050302020402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ONnO9gdHSLQ0ACHe72Zn8yfBU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45" autoAdjust="0"/>
  </p:normalViewPr>
  <p:slideViewPr>
    <p:cSldViewPr snapToGrid="0">
      <p:cViewPr varScale="1">
        <p:scale>
          <a:sx n="100" d="100"/>
          <a:sy n="100" d="100"/>
        </p:scale>
        <p:origin x="876" y="78"/>
      </p:cViewPr>
      <p:guideLst/>
    </p:cSldViewPr>
  </p:slideViewPr>
  <p:notesTextViewPr>
    <p:cViewPr>
      <p:scale>
        <a:sx n="1" d="1"/>
        <a:sy n="1" d="1"/>
      </p:scale>
      <p:origin x="0" y="0"/>
    </p:cViewPr>
  </p:notesTextViewPr>
  <p:notesViewPr>
    <p:cSldViewPr snapToGrid="0">
      <p:cViewPr varScale="1">
        <p:scale>
          <a:sx n="51" d="100"/>
          <a:sy n="51" d="100"/>
        </p:scale>
        <p:origin x="26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27415" y="1891431"/>
            <a:ext cx="5787581" cy="68141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200" b="0" dirty="0"/>
              <a:t>In these verses James is differentiating</a:t>
            </a:r>
            <a:r>
              <a:rPr lang="en-AU" sz="1200" b="0" baseline="0" dirty="0"/>
              <a:t> between ‘believers’ and ‘disciples’.</a:t>
            </a:r>
            <a:endParaRPr lang="en-AU" sz="1200" b="0" dirty="0"/>
          </a:p>
          <a:p>
            <a:pPr marL="0" lvl="0" indent="0" algn="l" rtl="0">
              <a:spcBef>
                <a:spcPts val="0"/>
              </a:spcBef>
              <a:spcAft>
                <a:spcPts val="0"/>
              </a:spcAft>
              <a:buNone/>
            </a:pPr>
            <a:endParaRPr lang="en-AU" sz="1200" b="1" dirty="0"/>
          </a:p>
          <a:p>
            <a:pPr marL="0" lvl="0" indent="0" algn="l" rtl="0">
              <a:spcBef>
                <a:spcPts val="0"/>
              </a:spcBef>
              <a:spcAft>
                <a:spcPts val="0"/>
              </a:spcAft>
              <a:buNone/>
            </a:pPr>
            <a:r>
              <a:rPr lang="en-AU" sz="1200" b="1" dirty="0"/>
              <a:t>Faith-filled</a:t>
            </a:r>
            <a:r>
              <a:rPr lang="en-AU" sz="1200" b="1" baseline="0" dirty="0"/>
              <a:t> </a:t>
            </a:r>
            <a:r>
              <a:rPr lang="en-AU" sz="1200" b="1" dirty="0"/>
              <a:t>Christians</a:t>
            </a:r>
            <a:r>
              <a:rPr lang="en-AU" sz="1200" b="1" baseline="0" dirty="0"/>
              <a:t> </a:t>
            </a:r>
            <a:r>
              <a:rPr lang="en-AU" sz="1200" b="1" u="sng" baseline="0" dirty="0"/>
              <a:t>are compelled to act in response </a:t>
            </a:r>
            <a:r>
              <a:rPr lang="en-AU" sz="1200" b="1" baseline="0" dirty="0"/>
              <a:t>to the  mercy and love that we have received from Jesus.  </a:t>
            </a:r>
          </a:p>
          <a:p>
            <a:pPr marL="0" lvl="0" indent="0" algn="l" rtl="0">
              <a:spcBef>
                <a:spcPts val="0"/>
              </a:spcBef>
              <a:spcAft>
                <a:spcPts val="0"/>
              </a:spcAft>
              <a:buNone/>
            </a:pPr>
            <a:endParaRPr lang="en-AU" sz="1200" b="1" baseline="0" dirty="0"/>
          </a:p>
          <a:p>
            <a:pPr marL="0" lvl="0" indent="0" algn="l" rtl="0">
              <a:spcBef>
                <a:spcPts val="0"/>
              </a:spcBef>
              <a:spcAft>
                <a:spcPts val="0"/>
              </a:spcAft>
              <a:buNone/>
            </a:pPr>
            <a:r>
              <a:rPr lang="en-AU" sz="1200" b="1" baseline="0" dirty="0"/>
              <a:t>Our deeds as Christians are not fulfilling any law. Our actions are fulfilling God’s purpose for us and the world. </a:t>
            </a:r>
          </a:p>
          <a:p>
            <a:pPr marL="0" lvl="0" indent="0" algn="l" rtl="0">
              <a:spcBef>
                <a:spcPts val="0"/>
              </a:spcBef>
              <a:spcAft>
                <a:spcPts val="0"/>
              </a:spcAft>
              <a:buNone/>
            </a:pPr>
            <a:endParaRPr lang="en-AU" sz="1200" b="1" baseline="0" dirty="0"/>
          </a:p>
          <a:p>
            <a:pPr marL="0" lvl="0" indent="0" algn="l" rtl="0">
              <a:spcBef>
                <a:spcPts val="0"/>
              </a:spcBef>
              <a:spcAft>
                <a:spcPts val="0"/>
              </a:spcAft>
              <a:buNone/>
            </a:pPr>
            <a:r>
              <a:rPr lang="en-AU" sz="1200" b="0" baseline="0" dirty="0"/>
              <a:t>James says when we see someone needing food or clothing, we act with grace and mercy to fill the need. </a:t>
            </a:r>
          </a:p>
          <a:p>
            <a:pPr marL="0" lvl="0" indent="0" algn="l" rtl="0">
              <a:spcBef>
                <a:spcPts val="0"/>
              </a:spcBef>
              <a:spcAft>
                <a:spcPts val="0"/>
              </a:spcAft>
              <a:buNone/>
            </a:pPr>
            <a:r>
              <a:rPr lang="en-AU" sz="1200" b="0" baseline="0" dirty="0"/>
              <a:t>I think it’s reasonable to expand this thought to: </a:t>
            </a:r>
          </a:p>
          <a:p>
            <a:pPr marL="0" lvl="0" indent="0" algn="l" rtl="0">
              <a:spcBef>
                <a:spcPts val="0"/>
              </a:spcBef>
              <a:spcAft>
                <a:spcPts val="0"/>
              </a:spcAft>
              <a:buNone/>
            </a:pPr>
            <a:r>
              <a:rPr lang="en-AU" sz="1200" b="0" baseline="0" dirty="0"/>
              <a:t>When we see someone hurting from loss, we respond in grace and mercy. We stand with them. Pray for them. </a:t>
            </a:r>
          </a:p>
          <a:p>
            <a:pPr marL="0" lvl="0" indent="0" algn="l" rtl="0">
              <a:spcBef>
                <a:spcPts val="0"/>
              </a:spcBef>
              <a:spcAft>
                <a:spcPts val="0"/>
              </a:spcAft>
              <a:buNone/>
            </a:pPr>
            <a:r>
              <a:rPr lang="en-AU" sz="1200" b="0" baseline="0" dirty="0"/>
              <a:t>When we sense that our mate is struggling with life, we take time to share the load. </a:t>
            </a:r>
          </a:p>
          <a:p>
            <a:pPr marL="0" lvl="0" indent="0" algn="l" rtl="0">
              <a:spcBef>
                <a:spcPts val="0"/>
              </a:spcBef>
              <a:spcAft>
                <a:spcPts val="0"/>
              </a:spcAft>
              <a:buNone/>
            </a:pPr>
            <a:endParaRPr lang="en-AU" sz="1200" b="0" baseline="0" dirty="0"/>
          </a:p>
          <a:p>
            <a:pPr marL="0" lvl="0" indent="0" algn="l" rtl="0">
              <a:spcBef>
                <a:spcPts val="0"/>
              </a:spcBef>
              <a:spcAft>
                <a:spcPts val="0"/>
              </a:spcAft>
              <a:buNone/>
            </a:pPr>
            <a:r>
              <a:rPr lang="en-AU" sz="1200" b="0" baseline="0" dirty="0"/>
              <a:t>In converse, If we see someone needing grace and mercy and do not act, we are diluting the substance of our faith.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sz="1200" b="0" baseline="0" dirty="0"/>
              <a:t>(vs 20) </a:t>
            </a:r>
            <a:r>
              <a:rPr lang="en-AU" sz="1200" b="1" baseline="0" dirty="0"/>
              <a:t>You fool, When will you ever learn that faith that does not result in good deeds is useless?</a:t>
            </a:r>
          </a:p>
          <a:p>
            <a:pPr marL="0" lvl="0" indent="0" algn="l" rtl="0">
              <a:spcBef>
                <a:spcPts val="0"/>
              </a:spcBef>
              <a:spcAft>
                <a:spcPts val="0"/>
              </a:spcAft>
              <a:buNone/>
            </a:pPr>
            <a:r>
              <a:rPr lang="en-AU" sz="1200" b="0" baseline="0" dirty="0"/>
              <a:t>We are not acting from a place of abundance. The abundant mercy and love we have received from Jesus. </a:t>
            </a:r>
          </a:p>
          <a:p>
            <a:pPr marL="0" lvl="0" indent="0" algn="l" rtl="0">
              <a:spcBef>
                <a:spcPts val="0"/>
              </a:spcBef>
              <a:spcAft>
                <a:spcPts val="0"/>
              </a:spcAft>
              <a:buNone/>
            </a:pPr>
            <a:endParaRPr lang="en-AU" sz="1200" b="0" baseline="0" dirty="0"/>
          </a:p>
          <a:p>
            <a:pPr marL="0" lvl="0" indent="0" algn="l" rtl="0">
              <a:spcBef>
                <a:spcPts val="0"/>
              </a:spcBef>
              <a:spcAft>
                <a:spcPts val="0"/>
              </a:spcAft>
              <a:buNone/>
            </a:pPr>
            <a:r>
              <a:rPr lang="en-AU" sz="1200" b="0" dirty="0"/>
              <a:t>This is James’ warning to the early Christians. This is James’ warning to us. </a:t>
            </a:r>
          </a:p>
          <a:p>
            <a:pPr marL="0" lvl="0" indent="0" algn="l" rtl="0">
              <a:spcBef>
                <a:spcPts val="0"/>
              </a:spcBef>
              <a:spcAft>
                <a:spcPts val="0"/>
              </a:spcAft>
              <a:buNone/>
            </a:pPr>
            <a:endParaRPr lang="en-AU" sz="1200" b="1" dirty="0"/>
          </a:p>
          <a:p>
            <a:pPr marL="0" lvl="0" indent="0" algn="l" rtl="0">
              <a:spcBef>
                <a:spcPts val="0"/>
              </a:spcBef>
              <a:spcAft>
                <a:spcPts val="0"/>
              </a:spcAft>
              <a:buNone/>
            </a:pPr>
            <a:r>
              <a:rPr lang="en-AU" sz="1200" b="0" dirty="0"/>
              <a:t>Vs 19 </a:t>
            </a:r>
            <a:r>
              <a:rPr lang="en-AU" sz="1200" b="1" dirty="0"/>
              <a:t>– Do you still think it’s enough just to believe that there is one</a:t>
            </a:r>
            <a:r>
              <a:rPr lang="en-AU" sz="1200" b="1" baseline="0" dirty="0"/>
              <a:t> God?  Well, even the demons believe this, and they tremble in terror!</a:t>
            </a:r>
          </a:p>
          <a:p>
            <a:pPr marL="0" lvl="0" indent="0" algn="l" rtl="0">
              <a:spcBef>
                <a:spcPts val="0"/>
              </a:spcBef>
              <a:spcAft>
                <a:spcPts val="0"/>
              </a:spcAft>
              <a:buNone/>
            </a:pPr>
            <a:endParaRPr lang="en-AU" sz="1200" b="1" baseline="0" dirty="0"/>
          </a:p>
          <a:p>
            <a:pPr marL="0" lvl="0" indent="0" algn="l" rtl="0">
              <a:spcBef>
                <a:spcPts val="0"/>
              </a:spcBef>
              <a:spcAft>
                <a:spcPts val="0"/>
              </a:spcAft>
              <a:buNone/>
            </a:pPr>
            <a:r>
              <a:rPr lang="en-AU" sz="1200" b="0" baseline="0" dirty="0"/>
              <a:t>This is a </a:t>
            </a:r>
            <a:r>
              <a:rPr lang="en-AU" sz="1200" b="1" baseline="0" dirty="0"/>
              <a:t>daily challenge </a:t>
            </a:r>
            <a:r>
              <a:rPr lang="en-AU" sz="1200" b="0" baseline="0" dirty="0"/>
              <a:t>for me. I always appreciate Jesus as my </a:t>
            </a:r>
            <a:r>
              <a:rPr lang="en-AU" sz="1200" b="0" baseline="0" dirty="0" err="1"/>
              <a:t>Saviouir</a:t>
            </a:r>
            <a:r>
              <a:rPr lang="en-AU" sz="1200" b="0" baseline="0" dirty="0"/>
              <a:t> but I struggle to follow him as Lord as I should. I suspect it is for many of us. </a:t>
            </a:r>
          </a:p>
          <a:p>
            <a:pPr marL="0" lvl="0" indent="0" algn="l" rtl="0">
              <a:spcBef>
                <a:spcPts val="0"/>
              </a:spcBef>
              <a:spcAft>
                <a:spcPts val="0"/>
              </a:spcAft>
              <a:buNone/>
            </a:pPr>
            <a:endParaRPr lang="en-AU" sz="1200" b="0" baseline="0" dirty="0"/>
          </a:p>
          <a:p>
            <a:pPr marL="0" lvl="0" indent="0" algn="l" rtl="0">
              <a:spcBef>
                <a:spcPts val="0"/>
              </a:spcBef>
              <a:spcAft>
                <a:spcPts val="0"/>
              </a:spcAft>
              <a:buNone/>
            </a:pPr>
            <a:r>
              <a:rPr lang="en-AU" sz="1200" b="0" baseline="0" dirty="0"/>
              <a:t>So each day, we should pray:</a:t>
            </a:r>
          </a:p>
          <a:p>
            <a:pPr marL="0" lvl="0" indent="0" algn="l" rtl="0">
              <a:spcBef>
                <a:spcPts val="0"/>
              </a:spcBef>
              <a:spcAft>
                <a:spcPts val="0"/>
              </a:spcAft>
              <a:buNone/>
            </a:pPr>
            <a:r>
              <a:rPr lang="en-AU" sz="1200" b="0" baseline="0" dirty="0"/>
              <a:t>Lord I want to engage with life and those around me today, showing mercy and love to others as you would have me. </a:t>
            </a:r>
          </a:p>
          <a:p>
            <a:pPr marL="0" lvl="0" indent="0" algn="l" rtl="0">
              <a:spcBef>
                <a:spcPts val="0"/>
              </a:spcBef>
              <a:spcAft>
                <a:spcPts val="0"/>
              </a:spcAft>
              <a:buNone/>
            </a:pPr>
            <a:r>
              <a:rPr lang="en-AU" sz="1200" b="0" baseline="0" dirty="0"/>
              <a:t>I need your help and wisdom. </a:t>
            </a:r>
          </a:p>
          <a:p>
            <a:pPr marL="0" lvl="0" indent="0" algn="l" rtl="0">
              <a:spcBef>
                <a:spcPts val="0"/>
              </a:spcBef>
              <a:spcAft>
                <a:spcPts val="0"/>
              </a:spcAft>
              <a:buNone/>
            </a:pPr>
            <a:r>
              <a:rPr lang="en-AU" sz="1200" b="0" baseline="0" dirty="0"/>
              <a:t>Thank you for prompting me and guiding me and maturing me.  </a:t>
            </a:r>
          </a:p>
          <a:p>
            <a:pPr marL="0" lvl="0" indent="0" algn="l" rtl="0">
              <a:spcBef>
                <a:spcPts val="0"/>
              </a:spcBef>
              <a:spcAft>
                <a:spcPts val="0"/>
              </a:spcAft>
              <a:buNone/>
            </a:pPr>
            <a:endParaRPr lang="en-AU" sz="1200" b="0" baseline="0" dirty="0"/>
          </a:p>
          <a:p>
            <a:pPr marL="0" lvl="0" indent="0" algn="l" rtl="0">
              <a:spcBef>
                <a:spcPts val="0"/>
              </a:spcBef>
              <a:spcAft>
                <a:spcPts val="0"/>
              </a:spcAft>
              <a:buNone/>
            </a:pPr>
            <a:r>
              <a:rPr lang="en-AU" sz="1200" b="0" baseline="0" dirty="0"/>
              <a:t>Lord help me be a faith-filled Christian today. </a:t>
            </a:r>
            <a:endParaRPr sz="1200" b="0" dirty="0"/>
          </a:p>
        </p:txBody>
      </p:sp>
      <p:sp>
        <p:nvSpPr>
          <p:cNvPr id="175" name="Google Shape;175;p6:notes"/>
          <p:cNvSpPr>
            <a:spLocks noGrp="1" noRot="1" noChangeAspect="1"/>
          </p:cNvSpPr>
          <p:nvPr>
            <p:ph type="sldImg" idx="2"/>
          </p:nvPr>
        </p:nvSpPr>
        <p:spPr>
          <a:xfrm>
            <a:off x="2282825" y="396875"/>
            <a:ext cx="2476500" cy="1393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701040" y="3870542"/>
            <a:ext cx="5608320" cy="49290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aseline="0" dirty="0"/>
              <a:t>My way to look at what James is saying is by this graph. </a:t>
            </a:r>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sz="1200" baseline="0" dirty="0"/>
              <a:t>1. Our lives can be represented by the white arrow – beginning with our birth and stretching to the right. At some point along our journey we come to believe in Jesus Christ (represented by the Cross) and from then on, stretching into eternity we have a life with Christ.  </a:t>
            </a:r>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sz="1200" baseline="0" dirty="0"/>
              <a:t>2. For Religious Christians, after they believe in Jesus, there are two parts to life. The first part is like paying premiums </a:t>
            </a:r>
            <a:r>
              <a:rPr lang="en-US" sz="1200" b="1" baseline="0" dirty="0"/>
              <a:t>(with good deeds) </a:t>
            </a:r>
            <a:r>
              <a:rPr lang="en-US" sz="1200" baseline="0" dirty="0"/>
              <a:t>on a heaven insurance policy. Upon death the insurance pays off and my good deeds will earn my entry into heaven. </a:t>
            </a:r>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sz="1200" baseline="0" dirty="0"/>
              <a:t>This was what the old covenant had evolved into for many Jews. </a:t>
            </a:r>
          </a:p>
          <a:p>
            <a:pPr marL="0" lvl="0" indent="0" algn="l" rtl="0">
              <a:spcBef>
                <a:spcPts val="0"/>
              </a:spcBef>
              <a:spcAft>
                <a:spcPts val="0"/>
              </a:spcAft>
              <a:buNone/>
            </a:pPr>
            <a:r>
              <a:rPr lang="en-US" sz="1200" baseline="0" dirty="0"/>
              <a:t>As I keep the Law, I’m paying the premiums for God’s blessing in this life and my place in heaven. This was typified by the Pharisee in the temple who self-righteously compared himself to the tax-collector. </a:t>
            </a:r>
            <a:r>
              <a:rPr lang="en-US" sz="1200" b="1" baseline="0" dirty="0"/>
              <a:t>“Lord thank you that I’m not like him. I keep the Law, so you love me more and will bless me.”</a:t>
            </a:r>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sz="1200" baseline="0" dirty="0"/>
              <a:t>It was James, Peter and Paul that had to flip this kind of thinking about what God required. Today, we can also fall into trying to earn our place in heaven by being good and acting out of </a:t>
            </a:r>
            <a:r>
              <a:rPr lang="en-US" sz="1200" b="1" baseline="0" dirty="0"/>
              <a:t>obligation</a:t>
            </a:r>
            <a:r>
              <a:rPr lang="en-US" sz="1200" baseline="0" dirty="0"/>
              <a:t>. We can be deceived in thinking that our time on earth is an </a:t>
            </a:r>
            <a:r>
              <a:rPr lang="en-US" sz="1200" b="1" baseline="0" dirty="0"/>
              <a:t>obligation to ourselves,</a:t>
            </a:r>
            <a:r>
              <a:rPr lang="en-US" sz="1200" baseline="0" dirty="0"/>
              <a:t> to insure we are paid up on our heaven insurance so when we die we can be with God. </a:t>
            </a:r>
            <a:r>
              <a:rPr lang="en-US" sz="1200" b="1" baseline="0" dirty="0"/>
              <a:t>Religious Christians </a:t>
            </a:r>
            <a:r>
              <a:rPr lang="en-US" sz="1200" baseline="0" dirty="0"/>
              <a:t>miss out on an earthly life with </a:t>
            </a:r>
            <a:r>
              <a:rPr lang="en-US" sz="1200" b="1" baseline="0" dirty="0"/>
              <a:t>the constant and consistent interaction with God at our side each day</a:t>
            </a:r>
            <a:r>
              <a:rPr lang="en-US" sz="1200" baseline="0" dirty="0"/>
              <a:t>.  </a:t>
            </a:r>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sz="1200" baseline="0" dirty="0"/>
              <a:t>[animate]</a:t>
            </a:r>
          </a:p>
          <a:p>
            <a:pPr marL="0" lvl="0" indent="0" algn="l" rtl="0">
              <a:spcBef>
                <a:spcPts val="0"/>
              </a:spcBef>
              <a:spcAft>
                <a:spcPts val="0"/>
              </a:spcAft>
              <a:buNone/>
            </a:pPr>
            <a:r>
              <a:rPr lang="en-US" sz="1200" b="1" baseline="0" dirty="0"/>
              <a:t>3. Faith-filled Christians </a:t>
            </a:r>
            <a:r>
              <a:rPr lang="en-US" sz="1200" baseline="0" dirty="0"/>
              <a:t>– accept Jesus as </a:t>
            </a:r>
            <a:r>
              <a:rPr lang="en-US" sz="1200" b="1" baseline="0" dirty="0" err="1"/>
              <a:t>Saviour</a:t>
            </a:r>
            <a:r>
              <a:rPr lang="en-US" sz="1200" baseline="0" dirty="0"/>
              <a:t> and </a:t>
            </a:r>
            <a:r>
              <a:rPr lang="en-US" sz="1200" b="1" baseline="0" dirty="0"/>
              <a:t>Lord.</a:t>
            </a:r>
            <a:r>
              <a:rPr lang="en-US" sz="1200" baseline="0" dirty="0"/>
              <a:t> Accepting Jesus as Lord, means our </a:t>
            </a:r>
            <a:r>
              <a:rPr lang="en-US" sz="1200" b="1" baseline="0" dirty="0"/>
              <a:t>eternal life begins when we believe in Jesus</a:t>
            </a:r>
            <a:r>
              <a:rPr lang="en-US" sz="1200" baseline="0" dirty="0"/>
              <a:t>! We don’t wait till heaven to begin relationship with God. We begin immediately, once we accept Jesus, to trust and commit to a life with God available to us, at our side every step everyday. </a:t>
            </a:r>
            <a:r>
              <a:rPr lang="en-US" sz="1200" u="sng" baseline="0" dirty="0"/>
              <a:t>In response to what Jesus has done for us</a:t>
            </a:r>
            <a:r>
              <a:rPr lang="en-US" sz="1200" baseline="0" dirty="0"/>
              <a:t>, we lay down </a:t>
            </a:r>
            <a:r>
              <a:rPr lang="en-US" sz="1200" b="1" baseline="0" dirty="0"/>
              <a:t>our </a:t>
            </a:r>
            <a:r>
              <a:rPr lang="en-US" sz="1200" baseline="0" dirty="0"/>
              <a:t>desires for </a:t>
            </a:r>
            <a:r>
              <a:rPr lang="en-US" sz="1200" b="1" baseline="0" dirty="0"/>
              <a:t>God’s desires </a:t>
            </a:r>
            <a:r>
              <a:rPr lang="en-US" sz="1200" baseline="0" dirty="0"/>
              <a:t>for us. We follow the promptings of the Holy Spirit. We are disciples. </a:t>
            </a:r>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sz="1200" baseline="0" dirty="0"/>
              <a:t>This only means that we are always thinking, ‘God, lead me today, I have my agenda but direct me in what I do today to include what you would have me do, as well.</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1" baseline="0" dirty="0"/>
              <a:t>NEXT SLIDE </a:t>
            </a:r>
            <a:r>
              <a:rPr lang="en-US" baseline="0" dirty="0"/>
              <a:t>- Abraham and Rahab </a:t>
            </a:r>
          </a:p>
          <a:p>
            <a:pPr marL="0" lvl="0" indent="0" algn="l" rtl="0">
              <a:spcBef>
                <a:spcPts val="0"/>
              </a:spcBef>
              <a:spcAft>
                <a:spcPts val="0"/>
              </a:spcAft>
              <a:buNone/>
            </a:pPr>
            <a:endParaRPr lang="en-US" baseline="0" dirty="0"/>
          </a:p>
        </p:txBody>
      </p:sp>
      <p:sp>
        <p:nvSpPr>
          <p:cNvPr id="168" name="Google Shape;168;p5:notes"/>
          <p:cNvSpPr>
            <a:spLocks noGrp="1" noRot="1" noChangeAspect="1"/>
          </p:cNvSpPr>
          <p:nvPr>
            <p:ph type="sldImg" idx="2"/>
          </p:nvPr>
        </p:nvSpPr>
        <p:spPr>
          <a:xfrm>
            <a:off x="889000" y="596900"/>
            <a:ext cx="5232400" cy="2943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866775"/>
            <a:ext cx="3825875" cy="2152650"/>
          </a:xfrm>
        </p:spPr>
      </p:sp>
      <p:sp>
        <p:nvSpPr>
          <p:cNvPr id="3" name="Notes Placeholder 2"/>
          <p:cNvSpPr>
            <a:spLocks noGrp="1"/>
          </p:cNvSpPr>
          <p:nvPr>
            <p:ph type="body" idx="1"/>
          </p:nvPr>
        </p:nvSpPr>
        <p:spPr>
          <a:xfrm>
            <a:off x="701041" y="3419606"/>
            <a:ext cx="5608320" cy="5179565"/>
          </a:xfrm>
        </p:spPr>
        <p:txBody>
          <a:bodyPr/>
          <a:lstStyle/>
          <a:p>
            <a:pPr marL="158750" indent="0">
              <a:buFontTx/>
              <a:buNone/>
            </a:pPr>
            <a:r>
              <a:rPr lang="en-US" dirty="0"/>
              <a:t>James</a:t>
            </a:r>
            <a:r>
              <a:rPr lang="en-US" baseline="0" dirty="0"/>
              <a:t> puts forward Abraham and Rahab as examples to follow. </a:t>
            </a:r>
          </a:p>
          <a:p>
            <a:pPr marL="457200" indent="-298450"/>
            <a:r>
              <a:rPr lang="en-US" b="1" baseline="0" dirty="0"/>
              <a:t>Abraham</a:t>
            </a:r>
            <a:r>
              <a:rPr lang="en-US" baseline="0" dirty="0"/>
              <a:t> (read slide point) </a:t>
            </a:r>
          </a:p>
          <a:p>
            <a:pPr marL="158750" indent="0">
              <a:buFontTx/>
              <a:buNone/>
            </a:pPr>
            <a:r>
              <a:rPr lang="en-US" baseline="0" dirty="0"/>
              <a:t>In offering Isaac, Abraham trusted God and tested his faith in God. When we trust our faith enough to step out </a:t>
            </a:r>
            <a:r>
              <a:rPr lang="en-US" b="1" baseline="0" dirty="0"/>
              <a:t>on the unsure waters before us</a:t>
            </a:r>
            <a:r>
              <a:rPr lang="en-US" baseline="0" dirty="0"/>
              <a:t>, we are made complete. </a:t>
            </a:r>
          </a:p>
          <a:p>
            <a:pPr marL="457200" indent="-298450"/>
            <a:r>
              <a:rPr lang="en-US" b="1" baseline="0" dirty="0"/>
              <a:t>Rahab</a:t>
            </a:r>
            <a:r>
              <a:rPr lang="en-US" baseline="0" dirty="0"/>
              <a:t> (read)</a:t>
            </a:r>
          </a:p>
          <a:p>
            <a:pPr marL="158750" indent="0">
              <a:buNone/>
            </a:pPr>
            <a:r>
              <a:rPr lang="en-US" baseline="0" dirty="0"/>
              <a:t>Rahab was a Gentile, unfamiliar with any protocol for </a:t>
            </a:r>
            <a:r>
              <a:rPr lang="en-US" baseline="0" dirty="0" err="1"/>
              <a:t>honouring</a:t>
            </a:r>
            <a:r>
              <a:rPr lang="en-US" baseline="0" dirty="0"/>
              <a:t> God- Her acknowledgement of God was through her words, ‘For the Lord your God is the supreme God of the heavens above and the earth below’. Joshua 2 </a:t>
            </a:r>
          </a:p>
          <a:p>
            <a:pPr marL="158750" indent="0">
              <a:buNone/>
            </a:pPr>
            <a:r>
              <a:rPr lang="en-US" baseline="0" dirty="0"/>
              <a:t>Then she acted by aiding the spies. By her words and actions she proved she was a true believer. </a:t>
            </a:r>
          </a:p>
          <a:p>
            <a:pPr marL="158750" indent="0">
              <a:buNone/>
            </a:pPr>
            <a:endParaRPr lang="en-US" baseline="0" dirty="0"/>
          </a:p>
          <a:p>
            <a:pPr marL="457200" indent="-298450"/>
            <a:endParaRPr lang="en-US" b="1" baseline="0" dirty="0"/>
          </a:p>
          <a:p>
            <a:pPr marL="158750" indent="0">
              <a:buNone/>
            </a:pPr>
            <a:r>
              <a:rPr lang="en-US" dirty="0"/>
              <a:t>I think of</a:t>
            </a:r>
            <a:r>
              <a:rPr lang="en-US" baseline="0" dirty="0"/>
              <a:t> Jesus being my </a:t>
            </a:r>
            <a:r>
              <a:rPr lang="en-US" baseline="0" dirty="0" err="1"/>
              <a:t>Saviour</a:t>
            </a:r>
            <a:r>
              <a:rPr lang="en-US" baseline="0" dirty="0"/>
              <a:t> and Lord as this depiction here. </a:t>
            </a:r>
          </a:p>
          <a:p>
            <a:pPr marL="158750" indent="0">
              <a:buFontTx/>
              <a:buNone/>
            </a:pPr>
            <a:endParaRPr lang="en-US" baseline="0" dirty="0"/>
          </a:p>
          <a:p>
            <a:pPr marL="158750" indent="0">
              <a:buFontTx/>
              <a:buNone/>
            </a:pPr>
            <a:r>
              <a:rPr lang="en-US" baseline="0" dirty="0"/>
              <a:t>I offer my cup as a symbol of my life. Jesus thank you for your </a:t>
            </a:r>
            <a:r>
              <a:rPr lang="en-US" b="1" baseline="0" dirty="0"/>
              <a:t>action of sacrifice</a:t>
            </a:r>
            <a:r>
              <a:rPr lang="en-US" baseline="0" dirty="0"/>
              <a:t>, that is all that I need to be in right relationship with God. I now </a:t>
            </a:r>
            <a:r>
              <a:rPr lang="en-US" baseline="0" dirty="0" err="1"/>
              <a:t>realise</a:t>
            </a:r>
            <a:r>
              <a:rPr lang="en-US" baseline="0" dirty="0"/>
              <a:t> that you offer me this living water and I want to drink from it from this day and forever. Fill my cup with your mercy and love. </a:t>
            </a:r>
            <a:r>
              <a:rPr lang="en-US" b="1" baseline="0" dirty="0"/>
              <a:t>I accept you as my </a:t>
            </a:r>
            <a:r>
              <a:rPr lang="en-US" b="1" baseline="0" dirty="0" err="1"/>
              <a:t>Saviour</a:t>
            </a:r>
            <a:r>
              <a:rPr lang="en-US" b="1" baseline="0" dirty="0"/>
              <a:t>. </a:t>
            </a:r>
          </a:p>
          <a:p>
            <a:pPr marL="158750" indent="0">
              <a:buFontTx/>
              <a:buNone/>
            </a:pPr>
            <a:endParaRPr lang="en-US" baseline="0" dirty="0"/>
          </a:p>
          <a:p>
            <a:pPr marL="158750" indent="0">
              <a:buFontTx/>
              <a:buNone/>
            </a:pPr>
            <a:r>
              <a:rPr lang="en-US" b="1" baseline="0" dirty="0"/>
              <a:t>Then Jesus gladly fills my cup </a:t>
            </a:r>
            <a:r>
              <a:rPr lang="en-US" baseline="0" dirty="0"/>
              <a:t>and this love and mercy is so dynamic and abundant, it overflows, so that I have more than enough for me and an overflow to share. So I look for  opportunities to offer his mercy and love on others.  </a:t>
            </a:r>
          </a:p>
          <a:p>
            <a:pPr marL="158750" indent="0">
              <a:buFontTx/>
              <a:buNone/>
            </a:pPr>
            <a:endParaRPr lang="en-US" baseline="0" dirty="0"/>
          </a:p>
          <a:p>
            <a:pPr marL="457200" marR="0" indent="-298450" algn="l" defTabSz="914400" rtl="0" eaLnBrk="1" fontAlgn="auto" latinLnBrk="0" hangingPunct="1">
              <a:lnSpc>
                <a:spcPct val="100000"/>
              </a:lnSpc>
              <a:spcBef>
                <a:spcPts val="0"/>
              </a:spcBef>
              <a:spcAft>
                <a:spcPts val="0"/>
              </a:spcAft>
              <a:buClr>
                <a:srgbClr val="000000"/>
              </a:buClr>
              <a:buSzPts val="1100"/>
              <a:tabLst/>
              <a:defRPr/>
            </a:pPr>
            <a:r>
              <a:rPr lang="en-US" b="1" dirty="0"/>
              <a:t>What is your</a:t>
            </a:r>
            <a:r>
              <a:rPr lang="en-US" b="1" baseline="0" dirty="0"/>
              <a:t> story? Do you love Jesus? Are you filled with the knowledge of what Jesus has done for you? Are you filled to overflowing? </a:t>
            </a:r>
          </a:p>
          <a:p>
            <a:pPr marL="158750" indent="0">
              <a:buFontTx/>
              <a:buNone/>
            </a:pPr>
            <a:endParaRPr lang="en-US" baseline="0" dirty="0"/>
          </a:p>
          <a:p>
            <a:pPr marL="158750" indent="0">
              <a:buFontTx/>
              <a:buNone/>
            </a:pPr>
            <a:r>
              <a:rPr lang="en-US" baseline="0" dirty="0"/>
              <a:t>We follow in the steps of Peter, in whom Jesus placed his trust and confidence to carry on his purpose for coming to earth. </a:t>
            </a:r>
          </a:p>
          <a:p>
            <a:pPr marL="158750" indent="0">
              <a:buFontTx/>
              <a:buNone/>
            </a:pPr>
            <a:endParaRPr lang="en-US" baseline="0" dirty="0"/>
          </a:p>
          <a:p>
            <a:pPr marL="158750" indent="0">
              <a:buFontTx/>
              <a:buNone/>
            </a:pPr>
            <a:r>
              <a:rPr lang="en-US" baseline="0" dirty="0"/>
              <a:t>Jesus asked Peter 3 times</a:t>
            </a:r>
            <a:r>
              <a:rPr lang="en-US" baseline="0" dirty="0">
                <a:solidFill>
                  <a:srgbClr val="FF0000"/>
                </a:solidFill>
              </a:rPr>
              <a:t>, ‘</a:t>
            </a:r>
            <a:r>
              <a:rPr lang="en-US" b="1" i="1" baseline="0" dirty="0">
                <a:solidFill>
                  <a:srgbClr val="FF0000"/>
                </a:solidFill>
              </a:rPr>
              <a:t>Do you love me?” </a:t>
            </a:r>
            <a:r>
              <a:rPr lang="en-US" baseline="0" dirty="0"/>
              <a:t>Peter affirmed his love for Jesus (3 times) saying</a:t>
            </a:r>
            <a:r>
              <a:rPr lang="en-US" b="1" i="1" baseline="0" dirty="0"/>
              <a:t>, ‘You know I love you, Lord.”  </a:t>
            </a:r>
          </a:p>
          <a:p>
            <a:pPr marL="158750" indent="0">
              <a:buFontTx/>
              <a:buNone/>
            </a:pPr>
            <a:endParaRPr lang="en-US" b="1" i="1" baseline="0" dirty="0"/>
          </a:p>
          <a:p>
            <a:pPr marL="158750" indent="0">
              <a:buFontTx/>
              <a:buNone/>
            </a:pPr>
            <a:r>
              <a:rPr lang="en-US" b="1" i="1" baseline="0" dirty="0"/>
              <a:t>Then, </a:t>
            </a:r>
            <a:r>
              <a:rPr lang="en-US" baseline="0" dirty="0"/>
              <a:t>what did he tell Peter to do?  </a:t>
            </a:r>
            <a:r>
              <a:rPr lang="en-US" b="1" baseline="0" dirty="0"/>
              <a:t>“Feed my lambs. Take card of my sheep. Follow me.” </a:t>
            </a:r>
          </a:p>
          <a:p>
            <a:pPr marL="158750" indent="0">
              <a:buFontTx/>
              <a:buNone/>
            </a:pPr>
            <a:endParaRPr lang="en-US" b="0" baseline="0" dirty="0"/>
          </a:p>
          <a:p>
            <a:pPr marL="158750" indent="0">
              <a:buFontTx/>
              <a:buNone/>
            </a:pPr>
            <a:r>
              <a:rPr lang="en-US" b="0" baseline="0" dirty="0"/>
              <a:t>Peter, believed that Jesus died and was resurrected so Peter could have life abundantly, eternal life. Peter accepted Jesus as </a:t>
            </a:r>
            <a:r>
              <a:rPr lang="en-US" b="1" baseline="0" dirty="0" err="1"/>
              <a:t>Saviour</a:t>
            </a:r>
            <a:r>
              <a:rPr lang="en-US" b="0" baseline="0" dirty="0"/>
              <a:t>. Peter would now embark with the days he had left, being led by his</a:t>
            </a:r>
            <a:r>
              <a:rPr lang="en-US" b="1" baseline="0" dirty="0"/>
              <a:t> Lord</a:t>
            </a:r>
            <a:r>
              <a:rPr lang="en-US" b="0" baseline="0" dirty="0"/>
              <a:t>. </a:t>
            </a:r>
          </a:p>
          <a:p>
            <a:pPr marL="158750" indent="0">
              <a:buFontTx/>
              <a:buNone/>
            </a:pPr>
            <a:endParaRPr lang="en-US" b="1" baseline="0" dirty="0"/>
          </a:p>
          <a:p>
            <a:pPr marL="158750" indent="0">
              <a:buFontTx/>
              <a:buNone/>
            </a:pPr>
            <a:r>
              <a:rPr lang="en-US" b="1" baseline="0" dirty="0"/>
              <a:t>Abraham, Rahab, Peter, the Samaritan woman at the well and all our </a:t>
            </a:r>
            <a:r>
              <a:rPr lang="en-US" b="1" baseline="0" dirty="0" err="1"/>
              <a:t>heros</a:t>
            </a:r>
            <a:r>
              <a:rPr lang="en-US" b="1" baseline="0" dirty="0"/>
              <a:t> of the </a:t>
            </a:r>
            <a:r>
              <a:rPr lang="en-US" b="1" baseline="0" dirty="0" err="1"/>
              <a:t>the</a:t>
            </a:r>
            <a:r>
              <a:rPr lang="en-US" b="1" baseline="0" dirty="0"/>
              <a:t> faith,  had challenges in their days. James suggests their approach to life was; </a:t>
            </a:r>
          </a:p>
          <a:p>
            <a:pPr marL="158750" indent="0">
              <a:buFontTx/>
              <a:buNone/>
            </a:pPr>
            <a:endParaRPr lang="en-US" b="1" baseline="0" dirty="0"/>
          </a:p>
          <a:p>
            <a:pPr marL="158750" indent="0">
              <a:buFontTx/>
              <a:buNone/>
            </a:pPr>
            <a:r>
              <a:rPr lang="en-US" b="0" baseline="0" dirty="0"/>
              <a:t>Approach each day as an opportunity to serve and mature. </a:t>
            </a:r>
          </a:p>
          <a:p>
            <a:pPr marL="158750" indent="0">
              <a:buFontTx/>
              <a:buNone/>
            </a:pPr>
            <a:r>
              <a:rPr lang="en-US" b="0" baseline="0" dirty="0"/>
              <a:t>Look to God for wisdom.</a:t>
            </a:r>
          </a:p>
          <a:p>
            <a:pPr marL="158750" indent="0">
              <a:buFontTx/>
              <a:buNone/>
            </a:pPr>
            <a:r>
              <a:rPr lang="en-US" b="0" baseline="0" dirty="0"/>
              <a:t>Engage with others in love and mercy. </a:t>
            </a:r>
          </a:p>
          <a:p>
            <a:pPr marL="158750" indent="0">
              <a:buFontTx/>
              <a:buNone/>
            </a:pPr>
            <a:endParaRPr lang="en-US" b="0" baseline="0" dirty="0"/>
          </a:p>
          <a:p>
            <a:pPr marL="158750" indent="0">
              <a:buFontTx/>
              <a:buNone/>
            </a:pPr>
            <a:endParaRPr lang="en-US" b="1" baseline="0" dirty="0"/>
          </a:p>
          <a:p>
            <a:pPr marL="158750" indent="0">
              <a:buFontTx/>
              <a:buNone/>
            </a:pPr>
            <a:endParaRPr lang="en-AU" b="1" dirty="0"/>
          </a:p>
        </p:txBody>
      </p:sp>
    </p:spTree>
    <p:extLst>
      <p:ext uri="{BB962C8B-B14F-4D97-AF65-F5344CB8AC3E}">
        <p14:creationId xmlns:p14="http://schemas.microsoft.com/office/powerpoint/2010/main" val="258444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781068" y="3118982"/>
            <a:ext cx="5582710" cy="54801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400" dirty="0"/>
              <a:t>This is just one lesson of 19 in the </a:t>
            </a:r>
            <a:r>
              <a:rPr lang="en-AU" sz="1400" b="1" dirty="0"/>
              <a:t>SALT discipleship</a:t>
            </a:r>
            <a:r>
              <a:rPr lang="en-AU" sz="1400" b="1" baseline="0" dirty="0"/>
              <a:t> course </a:t>
            </a:r>
            <a:r>
              <a:rPr lang="en-AU" sz="1400" b="1" dirty="0"/>
              <a:t>or Scripture</a:t>
            </a:r>
            <a:r>
              <a:rPr lang="en-AU" sz="1400" b="1" baseline="0" dirty="0"/>
              <a:t> Application and Leadership Training </a:t>
            </a:r>
            <a:r>
              <a:rPr lang="en-AU" sz="1400" baseline="0" dirty="0"/>
              <a:t>for churches in the Pacific. SALT uses Melanesian Culture to explain Biblical truths. Posters like this are printed LARGE, and can be taken into remote communities as Bible study aids. . This is what Wycliffe calls ‘Scripture Engagement’. </a:t>
            </a:r>
          </a:p>
          <a:p>
            <a:pPr marL="0" lvl="0" indent="0" algn="l" rtl="0">
              <a:spcBef>
                <a:spcPts val="0"/>
              </a:spcBef>
              <a:spcAft>
                <a:spcPts val="0"/>
              </a:spcAft>
              <a:buNone/>
            </a:pPr>
            <a:endParaRPr lang="en-AU" sz="1400" baseline="0" dirty="0"/>
          </a:p>
          <a:p>
            <a:pPr marL="0" lvl="0" indent="0" algn="l" rtl="0">
              <a:spcBef>
                <a:spcPts val="0"/>
              </a:spcBef>
              <a:spcAft>
                <a:spcPts val="0"/>
              </a:spcAft>
              <a:buNone/>
            </a:pPr>
            <a:r>
              <a:rPr lang="en-AU" sz="1400" baseline="0" dirty="0"/>
              <a:t>As you see there is not much text on this poster but mainly scripture references which </a:t>
            </a:r>
            <a:r>
              <a:rPr lang="en-AU" sz="1400" b="1" baseline="0" dirty="0"/>
              <a:t>is intentional for  1) simple to translate and 2) engages participants and their Bibles. </a:t>
            </a:r>
            <a:r>
              <a:rPr lang="en-AU" sz="1400" baseline="0" dirty="0"/>
              <a:t> So you just got your NT translated, now you can take the SALT discipleship course and begin to explore your new Bible </a:t>
            </a:r>
            <a:r>
              <a:rPr lang="en-AU" sz="1400" b="1" baseline="0" dirty="0"/>
              <a:t>that is in a language that you really understand </a:t>
            </a:r>
            <a:r>
              <a:rPr lang="en-AU" sz="1400" baseline="0" dirty="0"/>
              <a:t>and therefore </a:t>
            </a:r>
            <a:r>
              <a:rPr lang="en-AU" sz="1400" b="1" baseline="0" dirty="0"/>
              <a:t>can introduce you to Jesus in a deeply profound way. </a:t>
            </a:r>
          </a:p>
          <a:p>
            <a:pPr marL="0" lvl="0" indent="0" algn="l" rtl="0">
              <a:spcBef>
                <a:spcPts val="0"/>
              </a:spcBef>
              <a:spcAft>
                <a:spcPts val="0"/>
              </a:spcAft>
              <a:buNone/>
            </a:pPr>
            <a:endParaRPr lang="en-AU" sz="1200" baseline="0" dirty="0"/>
          </a:p>
          <a:p>
            <a:pPr marL="0" lvl="0" indent="0" algn="l" rtl="0">
              <a:spcBef>
                <a:spcPts val="0"/>
              </a:spcBef>
              <a:spcAft>
                <a:spcPts val="0"/>
              </a:spcAft>
              <a:buNone/>
            </a:pPr>
            <a:r>
              <a:rPr lang="en-AU" sz="1200" baseline="0" dirty="0"/>
              <a:t>There are three main parts of the diagram. </a:t>
            </a:r>
          </a:p>
          <a:p>
            <a:pPr marL="171450" lvl="0" indent="-171450" algn="l" rtl="0">
              <a:spcBef>
                <a:spcPts val="0"/>
              </a:spcBef>
              <a:spcAft>
                <a:spcPts val="0"/>
              </a:spcAft>
            </a:pPr>
            <a:r>
              <a:rPr lang="en-AU" sz="1200" dirty="0"/>
              <a:t>The Fence is an</a:t>
            </a:r>
            <a:r>
              <a:rPr lang="en-AU" sz="1200" baseline="0" dirty="0"/>
              <a:t> important part of rural village life in Melanesia. </a:t>
            </a:r>
            <a:r>
              <a:rPr lang="en-AU" sz="1200" b="1" baseline="0" dirty="0"/>
              <a:t>People put up fences to protect things that are of value. </a:t>
            </a:r>
          </a:p>
          <a:p>
            <a:pPr marL="171450" lvl="0" indent="-171450" algn="l" rtl="0">
              <a:spcBef>
                <a:spcPts val="0"/>
              </a:spcBef>
              <a:spcAft>
                <a:spcPts val="0"/>
              </a:spcAft>
            </a:pPr>
            <a:r>
              <a:rPr lang="en-AU" sz="1200" baseline="0" dirty="0"/>
              <a:t>In the middle of the fenced area is God and people. Matthew 22:36-40 is the key verse. Who knows what those verses say?</a:t>
            </a:r>
          </a:p>
          <a:p>
            <a:pPr marL="628650" lvl="1" indent="-171450" algn="l" rtl="0">
              <a:spcBef>
                <a:spcPts val="0"/>
              </a:spcBef>
              <a:spcAft>
                <a:spcPts val="0"/>
              </a:spcAft>
            </a:pPr>
            <a:r>
              <a:rPr lang="en-AU" sz="1200" b="1" baseline="0" dirty="0"/>
              <a:t>‘ Love the Lord your God with all your heart, soul and mind and love your neighbour as yourself ‘</a:t>
            </a:r>
          </a:p>
          <a:p>
            <a:pPr marL="628650" lvl="1" indent="-171450" algn="l" rtl="0">
              <a:spcBef>
                <a:spcPts val="0"/>
              </a:spcBef>
              <a:spcAft>
                <a:spcPts val="0"/>
              </a:spcAft>
            </a:pPr>
            <a:r>
              <a:rPr lang="en-AU" sz="1200" b="0" baseline="0" dirty="0"/>
              <a:t>There is nothing more important or of more value than humanities relationship with God</a:t>
            </a:r>
          </a:p>
          <a:p>
            <a:pPr marL="171450" lvl="0" indent="-171450" algn="l" rtl="0">
              <a:spcBef>
                <a:spcPts val="0"/>
              </a:spcBef>
              <a:spcAft>
                <a:spcPts val="0"/>
              </a:spcAft>
            </a:pPr>
            <a:r>
              <a:rPr lang="en-AU" sz="1200" baseline="0" dirty="0"/>
              <a:t>Just inside the fence are the 10 Commandments. The title to the poster is </a:t>
            </a:r>
            <a:r>
              <a:rPr lang="en-AU" sz="1200" b="1" baseline="0" dirty="0"/>
              <a:t>God gives us Laws because he loves us</a:t>
            </a:r>
            <a:r>
              <a:rPr lang="en-AU" sz="1200" baseline="0" dirty="0"/>
              <a:t>. </a:t>
            </a:r>
          </a:p>
          <a:p>
            <a:pPr marL="171450" lvl="0" indent="-171450" algn="l" rtl="0">
              <a:spcBef>
                <a:spcPts val="0"/>
              </a:spcBef>
              <a:spcAft>
                <a:spcPts val="0"/>
              </a:spcAft>
            </a:pPr>
            <a:endParaRPr lang="en-US" sz="1200" dirty="0"/>
          </a:p>
          <a:p>
            <a:pPr marL="171450" lvl="0" indent="-171450" algn="l" rtl="0">
              <a:spcBef>
                <a:spcPts val="0"/>
              </a:spcBef>
              <a:spcAft>
                <a:spcPts val="0"/>
              </a:spcAft>
            </a:pPr>
            <a:endParaRPr lang="en-AU" sz="1200" baseline="0" dirty="0"/>
          </a:p>
          <a:p>
            <a:pPr marL="628650" lvl="1" indent="-171450" algn="l" rtl="0">
              <a:spcBef>
                <a:spcPts val="0"/>
              </a:spcBef>
              <a:spcAft>
                <a:spcPts val="0"/>
              </a:spcAft>
            </a:pPr>
            <a:r>
              <a:rPr lang="en-AU" sz="1200" baseline="0" dirty="0"/>
              <a:t>What do you think is the significance of the commandments being inside the protective fence? </a:t>
            </a:r>
            <a:r>
              <a:rPr lang="en-AU" sz="1200" b="1" baseline="0" dirty="0"/>
              <a:t>(protects our relationship with God and others)</a:t>
            </a:r>
          </a:p>
          <a:p>
            <a:pPr marL="628650" lvl="1" indent="-171450" algn="l" rtl="0">
              <a:spcBef>
                <a:spcPts val="0"/>
              </a:spcBef>
              <a:spcAft>
                <a:spcPts val="0"/>
              </a:spcAft>
            </a:pPr>
            <a:r>
              <a:rPr lang="en-AU" sz="1200" b="1" baseline="0" dirty="0"/>
              <a:t>This is the proper view of the purpose of the 10 Commandments. </a:t>
            </a:r>
          </a:p>
          <a:p>
            <a:pPr marL="628650" lvl="1" indent="-171450" algn="l" rtl="0">
              <a:spcBef>
                <a:spcPts val="0"/>
              </a:spcBef>
              <a:spcAft>
                <a:spcPts val="0"/>
              </a:spcAft>
            </a:pPr>
            <a:r>
              <a:rPr lang="en-AU" sz="1200" b="0" baseline="0" dirty="0"/>
              <a:t>The Pharisees of course made many more laws. </a:t>
            </a:r>
            <a:r>
              <a:rPr lang="en-AU" sz="1200" b="1" baseline="0" dirty="0"/>
              <a:t>And mistakenly placed the laws on the outside of the fence. </a:t>
            </a:r>
            <a:r>
              <a:rPr lang="en-AU" sz="1200" b="0" baseline="0" dirty="0"/>
              <a:t>The significance of that model is that we need to keep the law to get inside the fence, to be in relationship with God.</a:t>
            </a:r>
            <a:r>
              <a:rPr lang="en-AU" sz="1200" b="1" baseline="0" dirty="0"/>
              <a:t> </a:t>
            </a:r>
          </a:p>
          <a:p>
            <a:pPr marL="628650" lvl="1" indent="-171450" algn="l" rtl="0">
              <a:spcBef>
                <a:spcPts val="0"/>
              </a:spcBef>
              <a:spcAft>
                <a:spcPts val="0"/>
              </a:spcAft>
            </a:pPr>
            <a:r>
              <a:rPr lang="en-AU" sz="1200" b="1" baseline="0" dirty="0"/>
              <a:t>Belief in Jesus places us safely and securely within the fence and we are relationship with God without doing anything of our own action. </a:t>
            </a:r>
            <a:r>
              <a:rPr lang="en-AU" sz="1200" b="0" baseline="0" dirty="0"/>
              <a:t>With our relationship with God assured</a:t>
            </a:r>
            <a:r>
              <a:rPr lang="en-AU" sz="1200" b="1" baseline="0" dirty="0"/>
              <a:t>, we do all we can to keep from breaking through the fence. Our relationship with God is foremost of value and our relationship with our neighbours can flourish.  </a:t>
            </a:r>
          </a:p>
          <a:p>
            <a:pPr marL="628650" lvl="1" indent="-171450" algn="l" rtl="0">
              <a:spcBef>
                <a:spcPts val="0"/>
              </a:spcBef>
              <a:spcAft>
                <a:spcPts val="0"/>
              </a:spcAft>
            </a:pPr>
            <a:endParaRPr lang="en-AU" sz="1200" baseline="0" dirty="0"/>
          </a:p>
          <a:p>
            <a:pPr marL="457200" lvl="1" indent="0" algn="l" rtl="0">
              <a:spcBef>
                <a:spcPts val="0"/>
              </a:spcBef>
              <a:spcAft>
                <a:spcPts val="0"/>
              </a:spcAft>
              <a:buFontTx/>
              <a:buNone/>
            </a:pPr>
            <a:r>
              <a:rPr lang="en-AU" sz="1200" baseline="0" dirty="0"/>
              <a:t>The Commandments help protect our relationship with God. God let Moses and the Israelites know what behaviour would protect relationships.  </a:t>
            </a:r>
          </a:p>
          <a:p>
            <a:pPr marL="457200" lvl="1" indent="0" algn="l" rtl="0">
              <a:spcBef>
                <a:spcPts val="0"/>
              </a:spcBef>
              <a:spcAft>
                <a:spcPts val="0"/>
              </a:spcAft>
              <a:buFontTx/>
              <a:buNone/>
            </a:pPr>
            <a:r>
              <a:rPr lang="en-AU" sz="1200" baseline="0" dirty="0"/>
              <a:t>If we break </a:t>
            </a:r>
            <a:r>
              <a:rPr lang="en-AU" sz="1200" b="1" baseline="0" dirty="0"/>
              <a:t>one, only one,</a:t>
            </a:r>
            <a:r>
              <a:rPr lang="en-AU" sz="1200" baseline="0" dirty="0"/>
              <a:t> commandment we break through the fence. Our relationship with God and other is in jeopardy. broken. p with God and others. </a:t>
            </a:r>
          </a:p>
          <a:p>
            <a:pPr marL="457200" lvl="1" indent="0" algn="l" rtl="0">
              <a:spcBef>
                <a:spcPts val="0"/>
              </a:spcBef>
              <a:spcAft>
                <a:spcPts val="0"/>
              </a:spcAft>
              <a:buFontTx/>
              <a:buNone/>
            </a:pPr>
            <a:r>
              <a:rPr lang="en-AU" sz="1200" b="1" baseline="0" dirty="0"/>
              <a:t>So, we don’t keep the commands to so God will like us. We are already loved by God. Our deeds aren’t earning favour from God, our deeds are merely a way that we express our appreciation for what God has already done for us. </a:t>
            </a:r>
          </a:p>
          <a:p>
            <a:pPr marL="457200" marR="0" lvl="1"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AU" sz="1200" b="1" dirty="0"/>
          </a:p>
          <a:p>
            <a:pPr marL="457200" marR="0" lvl="1" indent="0" algn="l" defTabSz="914400" rtl="0" eaLnBrk="1" fontAlgn="auto" latinLnBrk="0" hangingPunct="1">
              <a:lnSpc>
                <a:spcPct val="100000"/>
              </a:lnSpc>
              <a:spcBef>
                <a:spcPts val="0"/>
              </a:spcBef>
              <a:spcAft>
                <a:spcPts val="0"/>
              </a:spcAft>
              <a:buClr>
                <a:srgbClr val="000000"/>
              </a:buClr>
              <a:buSzPts val="1100"/>
              <a:buFontTx/>
              <a:buNone/>
              <a:tabLst/>
              <a:defRPr/>
            </a:pPr>
            <a:r>
              <a:rPr lang="en-AU" sz="1200" b="1" dirty="0"/>
              <a:t>Our deeds as Christians are not fulfilling any law that rewards</a:t>
            </a:r>
            <a:r>
              <a:rPr lang="en-AU" sz="1200" b="1" baseline="0" dirty="0"/>
              <a:t> u</a:t>
            </a:r>
            <a:r>
              <a:rPr lang="en-AU" sz="1100" b="1" baseline="0" dirty="0"/>
              <a:t>s</a:t>
            </a:r>
            <a:r>
              <a:rPr lang="en-AU" sz="1100" b="1" dirty="0"/>
              <a:t>. Our actions are fulfilling God’s purpose for us and the world. </a:t>
            </a:r>
            <a:endParaRPr lang="en-US" dirty="0"/>
          </a:p>
          <a:p>
            <a:pPr marL="457200" lvl="1" indent="0" algn="l" rtl="0">
              <a:spcBef>
                <a:spcPts val="0"/>
              </a:spcBef>
              <a:spcAft>
                <a:spcPts val="0"/>
              </a:spcAft>
              <a:buFontTx/>
              <a:buNone/>
            </a:pPr>
            <a:endParaRPr lang="en-AU" b="1" baseline="0" dirty="0"/>
          </a:p>
          <a:p>
            <a:pPr marL="457200" lvl="1" indent="0" algn="l" rtl="0">
              <a:spcBef>
                <a:spcPts val="0"/>
              </a:spcBef>
              <a:spcAft>
                <a:spcPts val="0"/>
              </a:spcAft>
              <a:buFontTx/>
              <a:buNone/>
            </a:pPr>
            <a:endParaRPr b="1" dirty="0"/>
          </a:p>
        </p:txBody>
      </p:sp>
      <p:sp>
        <p:nvSpPr>
          <p:cNvPr id="188" name="Google Shape;188;p7:notes"/>
          <p:cNvSpPr>
            <a:spLocks noGrp="1" noRot="1" noChangeAspect="1"/>
          </p:cNvSpPr>
          <p:nvPr>
            <p:ph type="sldImg" idx="2"/>
          </p:nvPr>
        </p:nvSpPr>
        <p:spPr>
          <a:xfrm>
            <a:off x="1908175" y="646113"/>
            <a:ext cx="3749675" cy="21097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dirty="0"/>
              <a:t>Read first point-</a:t>
            </a:r>
            <a:r>
              <a:rPr lang="en-AU" b="1" baseline="0" dirty="0"/>
              <a:t> </a:t>
            </a:r>
          </a:p>
          <a:p>
            <a:pPr marL="0" lvl="0" indent="0" algn="l" rtl="0">
              <a:spcBef>
                <a:spcPts val="0"/>
              </a:spcBef>
              <a:spcAft>
                <a:spcPts val="0"/>
              </a:spcAft>
              <a:buNone/>
            </a:pPr>
            <a:r>
              <a:rPr lang="en-AU" b="0" baseline="0" dirty="0"/>
              <a:t>Jesus displayed his mercy and love by sacrificing his body on the cross. The bread signifies his body, that was broken for us. As you eat the wafer, remember Jesus’ sacrifice has secured for you eternal life, with God now and forever. Eat and remember. </a:t>
            </a:r>
          </a:p>
          <a:p>
            <a:pPr marL="0" lvl="0" indent="0" algn="l" rtl="0">
              <a:spcBef>
                <a:spcPts val="0"/>
              </a:spcBef>
              <a:spcAft>
                <a:spcPts val="0"/>
              </a:spcAft>
              <a:buNone/>
            </a:pPr>
            <a:endParaRPr lang="en-AU" b="0" baseline="0" dirty="0"/>
          </a:p>
          <a:p>
            <a:pPr marL="0" lvl="0" indent="0" algn="l" rtl="0">
              <a:spcBef>
                <a:spcPts val="0"/>
              </a:spcBef>
              <a:spcAft>
                <a:spcPts val="0"/>
              </a:spcAft>
              <a:buNone/>
            </a:pPr>
            <a:r>
              <a:rPr lang="en-AU" b="1" baseline="0" dirty="0"/>
              <a:t>Read second point- </a:t>
            </a:r>
          </a:p>
          <a:p>
            <a:pPr marL="0" lvl="0" indent="0" algn="l" rtl="0">
              <a:spcBef>
                <a:spcPts val="0"/>
              </a:spcBef>
              <a:spcAft>
                <a:spcPts val="0"/>
              </a:spcAft>
              <a:buNone/>
            </a:pPr>
            <a:r>
              <a:rPr lang="en-AU" b="0" baseline="0" dirty="0"/>
              <a:t>The juice signifies Jesus’ blood shed on the cross- the blood of the new covenant- that frees us from deeds to win God’s favour. Now we are free to join God in his plan for the world. Drink, the juice and remember Jesus is Lord of your life. Drink and remember. </a:t>
            </a:r>
          </a:p>
          <a:p>
            <a:pPr marL="0" lvl="0" indent="0" algn="l" rtl="0">
              <a:spcBef>
                <a:spcPts val="0"/>
              </a:spcBef>
              <a:spcAft>
                <a:spcPts val="0"/>
              </a:spcAft>
              <a:buNone/>
            </a:pPr>
            <a:endParaRPr lang="en-AU" b="0" baseline="0" dirty="0"/>
          </a:p>
          <a:p>
            <a:pPr marL="0" lvl="0" indent="0" algn="l" rtl="0">
              <a:spcBef>
                <a:spcPts val="0"/>
              </a:spcBef>
              <a:spcAft>
                <a:spcPts val="0"/>
              </a:spcAft>
              <a:buNone/>
            </a:pPr>
            <a:endParaRPr b="0" dirty="0"/>
          </a:p>
        </p:txBody>
      </p:sp>
      <p:sp>
        <p:nvSpPr>
          <p:cNvPr id="175" name="Google Shape;17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30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3359149" y="389840"/>
            <a:ext cx="8281987" cy="295465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3359149" y="3536951"/>
            <a:ext cx="8281989" cy="2555874"/>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7"/>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 name="Google Shape;18;p17"/>
          <p:cNvSpPr/>
          <p:nvPr/>
        </p:nvSpPr>
        <p:spPr>
          <a:xfrm rot="8100000">
            <a:off x="626845" y="828962"/>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17"/>
          <p:cNvSpPr/>
          <p:nvPr/>
        </p:nvSpPr>
        <p:spPr>
          <a:xfrm>
            <a:off x="1800802" y="247285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20" name="Google Shape;20;p17"/>
          <p:cNvGrpSpPr/>
          <p:nvPr/>
        </p:nvGrpSpPr>
        <p:grpSpPr>
          <a:xfrm>
            <a:off x="1292493" y="4299807"/>
            <a:ext cx="2083885" cy="2083885"/>
            <a:chOff x="4842143" y="3556857"/>
            <a:chExt cx="2083885" cy="2083885"/>
          </a:xfrm>
        </p:grpSpPr>
        <p:sp>
          <p:nvSpPr>
            <p:cNvPr id="21" name="Google Shape;21;p17"/>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22;p17"/>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17"/>
            <p:cNvSpPr/>
            <p:nvPr/>
          </p:nvSpPr>
          <p:spPr>
            <a:xfrm rot="2700000" flipH="1">
              <a:off x="6040374" y="3601683"/>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4" name="Google Shape;24;p17"/>
            <p:cNvSpPr/>
            <p:nvPr/>
          </p:nvSpPr>
          <p:spPr>
            <a:xfrm rot="2700000" flipH="1">
              <a:off x="5059348" y="4582709"/>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550862" y="503906"/>
            <a:ext cx="11090275" cy="13330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6"/>
          <p:cNvSpPr txBox="1">
            <a:spLocks noGrp="1"/>
          </p:cNvSpPr>
          <p:nvPr>
            <p:ph type="body" idx="1"/>
          </p:nvPr>
        </p:nvSpPr>
        <p:spPr>
          <a:xfrm rot="5400000">
            <a:off x="4107182" y="-1442457"/>
            <a:ext cx="3978963" cy="110916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2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7"/>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2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67292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5618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0006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9038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8296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185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792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3990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grpSp>
        <p:nvGrpSpPr>
          <p:cNvPr id="26" name="Google Shape;26;p18"/>
          <p:cNvGrpSpPr/>
          <p:nvPr/>
        </p:nvGrpSpPr>
        <p:grpSpPr>
          <a:xfrm>
            <a:off x="363888" y="5322560"/>
            <a:ext cx="1030305" cy="1030305"/>
            <a:chOff x="10240859" y="1436639"/>
            <a:chExt cx="1030305" cy="1030305"/>
          </a:xfrm>
        </p:grpSpPr>
        <p:sp>
          <p:nvSpPr>
            <p:cNvPr id="27" name="Google Shape;27;p18"/>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8" name="Google Shape;28;p18"/>
            <p:cNvSpPr/>
            <p:nvPr/>
          </p:nvSpPr>
          <p:spPr>
            <a:xfrm rot="-2700000">
              <a:off x="11115555" y="1939340"/>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18"/>
            <p:cNvSpPr/>
            <p:nvPr/>
          </p:nvSpPr>
          <p:spPr>
            <a:xfrm rot="-2700000">
              <a:off x="10625042" y="1448827"/>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0" name="Google Shape;30;p18"/>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31" name="Google Shape;31;p18"/>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50863" y="2113199"/>
            <a:ext cx="11090274" cy="397962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8"/>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9285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0385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27870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3730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66426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859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17927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97200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510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19"/>
          <p:cNvGrpSpPr/>
          <p:nvPr/>
        </p:nvGrpSpPr>
        <p:grpSpPr>
          <a:xfrm>
            <a:off x="242406" y="748159"/>
            <a:ext cx="897877" cy="934082"/>
            <a:chOff x="5129684" y="1232940"/>
            <a:chExt cx="897877" cy="934082"/>
          </a:xfrm>
        </p:grpSpPr>
        <p:sp>
          <p:nvSpPr>
            <p:cNvPr id="38" name="Google Shape;38;p19"/>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19"/>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0" name="Google Shape;40;p19"/>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41" name="Google Shape;41;p19"/>
          <p:cNvSpPr txBox="1">
            <a:spLocks noGrp="1"/>
          </p:cNvSpPr>
          <p:nvPr>
            <p:ph type="title"/>
          </p:nvPr>
        </p:nvSpPr>
        <p:spPr>
          <a:xfrm>
            <a:off x="563563" y="474345"/>
            <a:ext cx="11077574" cy="2954655"/>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9"/>
          <p:cNvSpPr txBox="1">
            <a:spLocks noGrp="1"/>
          </p:cNvSpPr>
          <p:nvPr>
            <p:ph type="body" idx="1"/>
          </p:nvPr>
        </p:nvSpPr>
        <p:spPr>
          <a:xfrm>
            <a:off x="566271" y="3629772"/>
            <a:ext cx="11074866" cy="2678953"/>
          </a:xfrm>
          <a:prstGeom prst="rect">
            <a:avLst/>
          </a:prstGeom>
          <a:noFill/>
          <a:ln>
            <a:noFill/>
          </a:ln>
        </p:spPr>
        <p:txBody>
          <a:bodyPr spcFirstLastPara="1" wrap="square" lIns="109725" tIns="109725" rIns="109725" bIns="91425" anchor="t" anchorCtr="0">
            <a:norm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800"/>
              </a:spcBef>
              <a:spcAft>
                <a:spcPts val="0"/>
              </a:spcAft>
              <a:buClr>
                <a:schemeClr val="lt1"/>
              </a:buClr>
              <a:buSzPts val="2000"/>
              <a:buNone/>
              <a:defRPr sz="2000">
                <a:solidFill>
                  <a:schemeClr val="lt1"/>
                </a:solidFill>
              </a:defRPr>
            </a:lvl2pPr>
            <a:lvl3pPr marL="1371600" lvl="2" indent="-228600" algn="l">
              <a:lnSpc>
                <a:spcPct val="110000"/>
              </a:lnSpc>
              <a:spcBef>
                <a:spcPts val="800"/>
              </a:spcBef>
              <a:spcAft>
                <a:spcPts val="0"/>
              </a:spcAft>
              <a:buClr>
                <a:schemeClr val="lt1"/>
              </a:buClr>
              <a:buSzPts val="1800"/>
              <a:buNone/>
              <a:defRPr sz="1800">
                <a:solidFill>
                  <a:schemeClr val="lt1"/>
                </a:solidFill>
              </a:defRPr>
            </a:lvl3pPr>
            <a:lvl4pPr marL="1828800" lvl="3" indent="-228600" algn="l">
              <a:lnSpc>
                <a:spcPct val="110000"/>
              </a:lnSpc>
              <a:spcBef>
                <a:spcPts val="800"/>
              </a:spcBef>
              <a:spcAft>
                <a:spcPts val="0"/>
              </a:spcAft>
              <a:buClr>
                <a:schemeClr val="lt1"/>
              </a:buClr>
              <a:buSzPts val="1600"/>
              <a:buNone/>
              <a:defRPr sz="1600">
                <a:solidFill>
                  <a:schemeClr val="lt1"/>
                </a:solidFill>
              </a:defRPr>
            </a:lvl4pPr>
            <a:lvl5pPr marL="2286000" lvl="4" indent="-228600" algn="l">
              <a:lnSpc>
                <a:spcPct val="110000"/>
              </a:lnSpc>
              <a:spcBef>
                <a:spcPts val="800"/>
              </a:spcBef>
              <a:spcAft>
                <a:spcPts val="0"/>
              </a:spcAft>
              <a:buClr>
                <a:schemeClr val="lt1"/>
              </a:buClr>
              <a:buSzPts val="1600"/>
              <a:buNone/>
              <a:defRPr sz="1600">
                <a:solidFill>
                  <a:schemeClr val="lt1"/>
                </a:solidFill>
              </a:defRPr>
            </a:lvl5pPr>
            <a:lvl6pPr marL="2743200" lvl="5" indent="-228600" algn="l">
              <a:lnSpc>
                <a:spcPct val="90000"/>
              </a:lnSpc>
              <a:spcBef>
                <a:spcPts val="8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6" name="Google Shape;46;p19"/>
          <p:cNvSpPr/>
          <p:nvPr/>
        </p:nvSpPr>
        <p:spPr>
          <a:xfrm rot="-2700000">
            <a:off x="11209132" y="4448189"/>
            <a:ext cx="999200" cy="1262947"/>
          </a:xfrm>
          <a:custGeom>
            <a:avLst/>
            <a:gdLst/>
            <a:ahLst/>
            <a:cxnLst/>
            <a:rect l="l" t="t" r="r" b="b"/>
            <a:pathLst>
              <a:path w="999200" h="1262947" extrusionOk="0">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0">
                <a:srgbClr val="5A4632"/>
              </a:gs>
              <a:gs pos="30000">
                <a:srgbClr val="5A4632"/>
              </a:gs>
              <a:gs pos="40000">
                <a:srgbClr val="816648"/>
              </a:gs>
              <a:gs pos="60000">
                <a:srgbClr val="5A4632"/>
              </a:gs>
              <a:gs pos="100000">
                <a:schemeClr val="dk2"/>
              </a:gs>
            </a:gsLst>
            <a:lin ang="10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7" name="Google Shape;47;p19"/>
          <p:cNvSpPr/>
          <p:nvPr/>
        </p:nvSpPr>
        <p:spPr>
          <a:xfrm rot="2700000">
            <a:off x="11686937" y="4853516"/>
            <a:ext cx="540000" cy="978284"/>
          </a:xfrm>
          <a:custGeom>
            <a:avLst/>
            <a:gdLst/>
            <a:ahLst/>
            <a:cxnLst/>
            <a:rect l="l" t="t" r="r" b="b"/>
            <a:pathLst>
              <a:path w="540000" h="978284" extrusionOk="0">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0"/>
          <p:cNvSpPr/>
          <p:nvPr/>
        </p:nvSpPr>
        <p:spPr>
          <a:xfrm>
            <a:off x="11069864" y="33337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50" name="Google Shape;50;p20"/>
          <p:cNvGrpSpPr/>
          <p:nvPr/>
        </p:nvGrpSpPr>
        <p:grpSpPr>
          <a:xfrm>
            <a:off x="233344" y="5384019"/>
            <a:ext cx="828357" cy="828357"/>
            <a:chOff x="2895711" y="1234487"/>
            <a:chExt cx="828357" cy="828357"/>
          </a:xfrm>
        </p:grpSpPr>
        <p:sp>
          <p:nvSpPr>
            <p:cNvPr id="51" name="Google Shape;51;p20"/>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52" name="Google Shape;52;p20"/>
            <p:cNvSpPr/>
            <p:nvPr/>
          </p:nvSpPr>
          <p:spPr>
            <a:xfrm rot="8100000">
              <a:off x="3047090" y="1506466"/>
              <a:ext cx="270000" cy="54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53" name="Google Shape;53;p20"/>
          <p:cNvSpPr txBox="1">
            <a:spLocks noGrp="1"/>
          </p:cNvSpPr>
          <p:nvPr>
            <p:ph type="title"/>
          </p:nvPr>
        </p:nvSpPr>
        <p:spPr>
          <a:xfrm>
            <a:off x="550863" y="549275"/>
            <a:ext cx="11090274" cy="13320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50862"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0"/>
          <p:cNvSpPr txBox="1">
            <a:spLocks noGrp="1"/>
          </p:cNvSpPr>
          <p:nvPr>
            <p:ph type="body" idx="2"/>
          </p:nvPr>
        </p:nvSpPr>
        <p:spPr>
          <a:xfrm>
            <a:off x="6205538"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0"/>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21"/>
          <p:cNvSpPr/>
          <p:nvPr/>
        </p:nvSpPr>
        <p:spPr>
          <a:xfrm>
            <a:off x="11091612" y="5893466"/>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1" name="Google Shape;61;p21"/>
          <p:cNvSpPr/>
          <p:nvPr/>
        </p:nvSpPr>
        <p:spPr>
          <a:xfrm>
            <a:off x="11451612" y="5827878"/>
            <a:ext cx="379049" cy="360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2" name="Google Shape;62;p21"/>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550864" y="1881275"/>
            <a:ext cx="5437186" cy="535354"/>
          </a:xfrm>
          <a:prstGeom prst="rect">
            <a:avLst/>
          </a:prstGeom>
          <a:noFill/>
          <a:ln>
            <a:noFill/>
          </a:ln>
        </p:spPr>
        <p:txBody>
          <a:bodyPr spcFirstLastPara="1" wrap="square" lIns="109725" tIns="109725" rIns="109725" bIns="91425" anchor="b" anchorCtr="0">
            <a:norm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latin typeface="Source Sans Pro"/>
                <a:ea typeface="Source Sans Pro"/>
                <a:cs typeface="Source Sans Pro"/>
                <a:sym typeface="Source Sans Pro"/>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4" name="Google Shape;64;p21"/>
          <p:cNvSpPr txBox="1">
            <a:spLocks noGrp="1"/>
          </p:cNvSpPr>
          <p:nvPr>
            <p:ph type="body" idx="2"/>
          </p:nvPr>
        </p:nvSpPr>
        <p:spPr>
          <a:xfrm>
            <a:off x="550863" y="2577270"/>
            <a:ext cx="5429114"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21"/>
          <p:cNvSpPr txBox="1">
            <a:spLocks noGrp="1"/>
          </p:cNvSpPr>
          <p:nvPr>
            <p:ph type="body" idx="3"/>
          </p:nvPr>
        </p:nvSpPr>
        <p:spPr>
          <a:xfrm>
            <a:off x="6212024" y="1881275"/>
            <a:ext cx="5436392" cy="535354"/>
          </a:xfrm>
          <a:prstGeom prst="rect">
            <a:avLst/>
          </a:prstGeom>
          <a:noFill/>
          <a:ln>
            <a:noFill/>
          </a:ln>
        </p:spPr>
        <p:txBody>
          <a:bodyPr spcFirstLastPara="1" wrap="square" lIns="0" tIns="0" rIns="0" bIns="0" anchor="b" anchorCtr="0">
            <a:normAutofit/>
          </a:bodyPr>
          <a:lstStyle>
            <a:lvl1pPr marL="457200" lvl="0" indent="-317500" algn="l">
              <a:lnSpc>
                <a:spcPct val="110000"/>
              </a:lnSpc>
              <a:spcBef>
                <a:spcPts val="1000"/>
              </a:spcBef>
              <a:spcAft>
                <a:spcPts val="0"/>
              </a:spcAft>
              <a:buClr>
                <a:schemeClr val="lt1"/>
              </a:buClr>
              <a:buSzPts val="1400"/>
              <a:buChar char="•"/>
              <a:defRPr sz="14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1"/>
          <p:cNvSpPr txBox="1">
            <a:spLocks noGrp="1"/>
          </p:cNvSpPr>
          <p:nvPr>
            <p:ph type="body" idx="4"/>
          </p:nvPr>
        </p:nvSpPr>
        <p:spPr>
          <a:xfrm>
            <a:off x="6212023" y="2577270"/>
            <a:ext cx="5436391"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1"/>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3359149" y="550799"/>
            <a:ext cx="8283313" cy="5542025"/>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2"/>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2"/>
          <p:cNvSpPr/>
          <p:nvPr/>
        </p:nvSpPr>
        <p:spPr>
          <a:xfrm rot="8100000" flipH="1">
            <a:off x="-410727" y="3958416"/>
            <a:ext cx="3536330" cy="1853969"/>
          </a:xfrm>
          <a:custGeom>
            <a:avLst/>
            <a:gdLst/>
            <a:ahLst/>
            <a:cxnLst/>
            <a:rect l="l" t="t" r="r" b="b"/>
            <a:pathLst>
              <a:path w="3536330" h="1853969" extrusionOk="0">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a:gsLst>
              <a:gs pos="0">
                <a:srgbClr val="5A4632"/>
              </a:gs>
              <a:gs pos="31000">
                <a:srgbClr val="5A4632"/>
              </a:gs>
              <a:gs pos="97000">
                <a:schemeClr val="dk2"/>
              </a:gs>
              <a:gs pos="100000">
                <a:schemeClr val="dk2"/>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6" name="Google Shape;76;p22"/>
          <p:cNvSpPr/>
          <p:nvPr/>
        </p:nvSpPr>
        <p:spPr>
          <a:xfrm rot="8100000" flipH="1">
            <a:off x="-481151" y="3649708"/>
            <a:ext cx="3478701" cy="2164843"/>
          </a:xfrm>
          <a:custGeom>
            <a:avLst/>
            <a:gdLst/>
            <a:ahLst/>
            <a:cxnLst/>
            <a:rect l="l" t="t" r="r" b="b"/>
            <a:pathLst>
              <a:path w="3478701" h="2164843" extrusionOk="0">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22"/>
          <p:cNvSpPr/>
          <p:nvPr/>
        </p:nvSpPr>
        <p:spPr>
          <a:xfrm rot="2700000" flipH="1">
            <a:off x="1512277" y="2840042"/>
            <a:ext cx="214196" cy="933178"/>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8" name="Google Shape;78;p22"/>
          <p:cNvSpPr/>
          <p:nvPr/>
        </p:nvSpPr>
        <p:spPr>
          <a:xfrm>
            <a:off x="1780661" y="385236"/>
            <a:ext cx="1080000" cy="108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79" name="Google Shape;79;p22"/>
          <p:cNvGrpSpPr/>
          <p:nvPr/>
        </p:nvGrpSpPr>
        <p:grpSpPr>
          <a:xfrm>
            <a:off x="509106" y="1383159"/>
            <a:ext cx="897877" cy="934082"/>
            <a:chOff x="5129684" y="1232940"/>
            <a:chExt cx="897877" cy="934082"/>
          </a:xfrm>
        </p:grpSpPr>
        <p:sp>
          <p:nvSpPr>
            <p:cNvPr id="80" name="Google Shape;80;p22"/>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1" name="Google Shape;81;p22"/>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2" name="Google Shape;82;p22"/>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3"/>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24"/>
          <p:cNvGrpSpPr/>
          <p:nvPr/>
        </p:nvGrpSpPr>
        <p:grpSpPr>
          <a:xfrm>
            <a:off x="4752748" y="4823504"/>
            <a:ext cx="1656714" cy="1656714"/>
            <a:chOff x="2481534" y="2139594"/>
            <a:chExt cx="1656714" cy="1656714"/>
          </a:xfrm>
        </p:grpSpPr>
        <p:sp>
          <p:nvSpPr>
            <p:cNvPr id="89" name="Google Shape;89;p24"/>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0" name="Google Shape;90;p24"/>
            <p:cNvSpPr/>
            <p:nvPr/>
          </p:nvSpPr>
          <p:spPr>
            <a:xfrm rot="8100000">
              <a:off x="2784291" y="2683551"/>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1" name="Google Shape;91;p24"/>
          <p:cNvSpPr txBox="1">
            <a:spLocks noGrp="1"/>
          </p:cNvSpPr>
          <p:nvPr>
            <p:ph type="title"/>
          </p:nvPr>
        </p:nvSpPr>
        <p:spPr>
          <a:xfrm>
            <a:off x="550863" y="549275"/>
            <a:ext cx="11090275" cy="98488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4295775" y="1750060"/>
            <a:ext cx="7345362" cy="4342765"/>
          </a:xfrm>
          <a:prstGeom prst="rect">
            <a:avLst/>
          </a:prstGeom>
          <a:noFill/>
          <a:ln>
            <a:noFill/>
          </a:ln>
        </p:spPr>
        <p:txBody>
          <a:bodyPr spcFirstLastPara="1" wrap="square" lIns="109725" tIns="109725" rIns="109725" bIns="91425" anchor="t" anchorCtr="0">
            <a:normAutofit/>
          </a:bodyPr>
          <a:lstStyle>
            <a:lvl1pPr marL="457200" lvl="0" indent="-330200" algn="l">
              <a:lnSpc>
                <a:spcPct val="110000"/>
              </a:lnSpc>
              <a:spcBef>
                <a:spcPts val="1000"/>
              </a:spcBef>
              <a:spcAft>
                <a:spcPts val="0"/>
              </a:spcAft>
              <a:buClr>
                <a:schemeClr val="lt1"/>
              </a:buClr>
              <a:buSzPts val="1600"/>
              <a:buChar char="•"/>
              <a:defRPr sz="16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55600" algn="l">
              <a:lnSpc>
                <a:spcPct val="90000"/>
              </a:lnSpc>
              <a:spcBef>
                <a:spcPts val="8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93" name="Google Shape;93;p24"/>
          <p:cNvSpPr txBox="1">
            <a:spLocks noGrp="1"/>
          </p:cNvSpPr>
          <p:nvPr>
            <p:ph type="body" idx="2"/>
          </p:nvPr>
        </p:nvSpPr>
        <p:spPr>
          <a:xfrm>
            <a:off x="550863" y="1750060"/>
            <a:ext cx="3565525" cy="4342765"/>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4" name="Google Shape;94;p24"/>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4"/>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grpSp>
        <p:nvGrpSpPr>
          <p:cNvPr id="98" name="Google Shape;98;p25"/>
          <p:cNvGrpSpPr/>
          <p:nvPr/>
        </p:nvGrpSpPr>
        <p:grpSpPr>
          <a:xfrm>
            <a:off x="220889" y="4984670"/>
            <a:ext cx="897877" cy="934082"/>
            <a:chOff x="5129684" y="1232940"/>
            <a:chExt cx="897877" cy="934082"/>
          </a:xfrm>
        </p:grpSpPr>
        <p:sp>
          <p:nvSpPr>
            <p:cNvPr id="99" name="Google Shape;99;p25"/>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0" name="Google Shape;100;p25"/>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1" name="Google Shape;101;p25"/>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02" name="Google Shape;102;p25"/>
          <p:cNvSpPr txBox="1">
            <a:spLocks noGrp="1"/>
          </p:cNvSpPr>
          <p:nvPr>
            <p:ph type="title"/>
          </p:nvPr>
        </p:nvSpPr>
        <p:spPr>
          <a:xfrm>
            <a:off x="550863" y="575409"/>
            <a:ext cx="4500562" cy="98488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5"/>
          <p:cNvSpPr>
            <a:spLocks noGrp="1"/>
          </p:cNvSpPr>
          <p:nvPr>
            <p:ph type="pic" idx="2"/>
          </p:nvPr>
        </p:nvSpPr>
        <p:spPr>
          <a:xfrm>
            <a:off x="5267324" y="575409"/>
            <a:ext cx="6373813" cy="5733316"/>
          </a:xfrm>
          <a:prstGeom prst="rect">
            <a:avLst/>
          </a:prstGeom>
          <a:noFill/>
          <a:ln>
            <a:noFill/>
          </a:ln>
        </p:spPr>
      </p:sp>
      <p:sp>
        <p:nvSpPr>
          <p:cNvPr id="104" name="Google Shape;104;p25"/>
          <p:cNvSpPr txBox="1">
            <a:spLocks noGrp="1"/>
          </p:cNvSpPr>
          <p:nvPr>
            <p:ph type="body" idx="1"/>
          </p:nvPr>
        </p:nvSpPr>
        <p:spPr>
          <a:xfrm>
            <a:off x="550863" y="1776195"/>
            <a:ext cx="4500562" cy="4532530"/>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5" name="Google Shape;105;p25"/>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5"/>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550863" y="550800"/>
            <a:ext cx="11090275" cy="1333057"/>
          </a:xfrm>
          <a:prstGeom prst="rect">
            <a:avLst/>
          </a:prstGeom>
          <a:noFill/>
          <a:ln>
            <a:noFill/>
          </a:ln>
        </p:spPr>
        <p:txBody>
          <a:bodyPr spcFirstLastPara="1" wrap="square" lIns="109725" tIns="109725" rIns="109725" bIns="91425" anchor="t" anchorCtr="0">
            <a:noAutofit/>
          </a:bodyPr>
          <a:lstStyle>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550863" y="2113862"/>
            <a:ext cx="11091600" cy="3978963"/>
          </a:xfrm>
          <a:prstGeom prst="rect">
            <a:avLst/>
          </a:prstGeom>
          <a:noFill/>
          <a:ln>
            <a:noFill/>
          </a:ln>
        </p:spPr>
        <p:txBody>
          <a:bodyPr spcFirstLastPara="1" wrap="square" lIns="109725" tIns="109725" rIns="109725" bIns="91425" anchor="t" anchorCtr="0">
            <a:no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1pPr>
            <a:lvl2pPr marL="914400" marR="0" lvl="1"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2pPr>
            <a:lvl3pPr marL="1371600" marR="0" lvl="2"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3pPr>
            <a:lvl4pPr marL="1828800" marR="0" lvl="3"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4pPr>
            <a:lvl5pPr marL="2286000" marR="0" lvl="4"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 name="Google Shape;8;p1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9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9" name="Google Shape;9;p1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9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0" name="Google Shape;10;p1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rtl="0">
              <a:spcBef>
                <a:spcPts val="0"/>
              </a:spcBef>
              <a:buNone/>
              <a:defRPr sz="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956355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James 2:14-26</a:t>
            </a:r>
          </a:p>
        </p:txBody>
      </p:sp>
      <p:sp>
        <p:nvSpPr>
          <p:cNvPr id="5" name="TextBox 4">
            <a:extLst>
              <a:ext uri="{FF2B5EF4-FFF2-40B4-BE49-F238E27FC236}">
                <a16:creationId xmlns:a16="http://schemas.microsoft.com/office/drawing/2014/main" id="{108C6E15-B990-4403-AE5F-6A53D6E3C87A}"/>
              </a:ext>
            </a:extLst>
          </p:cNvPr>
          <p:cNvSpPr txBox="1"/>
          <p:nvPr/>
        </p:nvSpPr>
        <p:spPr>
          <a:xfrm>
            <a:off x="466445" y="1073426"/>
            <a:ext cx="11259110"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because judgment without mercy will be shown to anyone who has not been merciful. Mercy triumphs over judgment!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What good is it, my brothers, if a man claims to have faith but has no deeds? Can such faith save him?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Suppose a brother or sister is without clothes and daily food.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If one of you says to him, "Go, I wish you well; keep warm and well fed," but does nothing about his physical needs, what good is it?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In the same way, faith by itself, if it is not accompanied by action, is dead.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someone will say, "You have faith; I have deeds."</a:t>
            </a:r>
          </a:p>
        </p:txBody>
      </p:sp>
    </p:spTree>
    <p:extLst>
      <p:ext uri="{BB962C8B-B14F-4D97-AF65-F5344CB8AC3E}">
        <p14:creationId xmlns:p14="http://schemas.microsoft.com/office/powerpoint/2010/main" val="328550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James 2:14-26</a:t>
            </a:r>
          </a:p>
        </p:txBody>
      </p:sp>
      <p:sp>
        <p:nvSpPr>
          <p:cNvPr id="5" name="TextBox 4">
            <a:extLst>
              <a:ext uri="{FF2B5EF4-FFF2-40B4-BE49-F238E27FC236}">
                <a16:creationId xmlns:a16="http://schemas.microsoft.com/office/drawing/2014/main" id="{108C6E15-B990-4403-AE5F-6A53D6E3C87A}"/>
              </a:ext>
            </a:extLst>
          </p:cNvPr>
          <p:cNvSpPr txBox="1"/>
          <p:nvPr/>
        </p:nvSpPr>
        <p:spPr>
          <a:xfrm>
            <a:off x="466445" y="1073426"/>
            <a:ext cx="11259110"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Show me your faith without deeds, and I will show you my faith by what I do. You believe that there is one God. Good! Even the demons believe that-- and shudder.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You foolish man, do you want evidence that faith without deeds is useless ?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Was not our ancestor Abraham considered righteous for what he did when he offered his son Isaac on the altar?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You see that his faith and his actions were working together, and his faith was made complete by what he did. </a:t>
            </a:r>
          </a:p>
        </p:txBody>
      </p:sp>
    </p:spTree>
    <p:extLst>
      <p:ext uri="{BB962C8B-B14F-4D97-AF65-F5344CB8AC3E}">
        <p14:creationId xmlns:p14="http://schemas.microsoft.com/office/powerpoint/2010/main" val="152397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James 2:14-26</a:t>
            </a:r>
          </a:p>
        </p:txBody>
      </p:sp>
      <p:sp>
        <p:nvSpPr>
          <p:cNvPr id="5" name="TextBox 4">
            <a:extLst>
              <a:ext uri="{FF2B5EF4-FFF2-40B4-BE49-F238E27FC236}">
                <a16:creationId xmlns:a16="http://schemas.microsoft.com/office/drawing/2014/main" id="{108C6E15-B990-4403-AE5F-6A53D6E3C87A}"/>
              </a:ext>
            </a:extLst>
          </p:cNvPr>
          <p:cNvSpPr txBox="1"/>
          <p:nvPr/>
        </p:nvSpPr>
        <p:spPr>
          <a:xfrm>
            <a:off x="466445" y="1073426"/>
            <a:ext cx="11259110" cy="40318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the scripture was fulfilled that says, "Abraham believed God, and it was credited to him as righteousness," and he was called God's friend.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You see that a person is justified by what he does and not by faith alone.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In the same way, was not even Rahab the prostitute considered righteous for what she did when she gave lodging to the spies and sent them off in a different direction?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As the body without the spirit is dead, so faith without deeds is dead.</a:t>
            </a:r>
          </a:p>
        </p:txBody>
      </p:sp>
    </p:spTree>
    <p:extLst>
      <p:ext uri="{BB962C8B-B14F-4D97-AF65-F5344CB8AC3E}">
        <p14:creationId xmlns:p14="http://schemas.microsoft.com/office/powerpoint/2010/main" val="24602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6"/>
          <p:cNvGrpSpPr/>
          <p:nvPr/>
        </p:nvGrpSpPr>
        <p:grpSpPr>
          <a:xfrm>
            <a:off x="325472" y="346234"/>
            <a:ext cx="828358" cy="828358"/>
            <a:chOff x="10462536" y="1408249"/>
            <a:chExt cx="828358" cy="828358"/>
          </a:xfrm>
        </p:grpSpPr>
        <p:sp>
          <p:nvSpPr>
            <p:cNvPr id="178" name="Google Shape;178;p6"/>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765B3F"/>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79" name="Google Shape;179;p6"/>
            <p:cNvSpPr/>
            <p:nvPr/>
          </p:nvSpPr>
          <p:spPr>
            <a:xfrm rot="-8100000">
              <a:off x="10613915" y="1424627"/>
              <a:ext cx="270000" cy="540001"/>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80" name="Google Shape;180;p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1" name="Google Shape;181;p6"/>
          <p:cNvSpPr txBox="1">
            <a:spLocks noGrp="1"/>
          </p:cNvSpPr>
          <p:nvPr>
            <p:ph type="ctrTitle"/>
          </p:nvPr>
        </p:nvSpPr>
        <p:spPr>
          <a:xfrm>
            <a:off x="473122" y="374659"/>
            <a:ext cx="5876878" cy="970186"/>
          </a:xfrm>
          <a:prstGeom prst="rect">
            <a:avLst/>
          </a:prstGeom>
          <a:noFill/>
          <a:ln>
            <a:noFill/>
          </a:ln>
        </p:spPr>
        <p:txBody>
          <a:bodyPr spcFirstLastPara="1" wrap="square" lIns="109725" tIns="109725" rIns="109725" bIns="91425" anchor="b" anchorCtr="0">
            <a:normAutofit/>
          </a:bodyPr>
          <a:lstStyle/>
          <a:p>
            <a:pPr marL="0" lvl="0" indent="0" algn="ctr" rtl="0">
              <a:lnSpc>
                <a:spcPct val="100000"/>
              </a:lnSpc>
              <a:spcBef>
                <a:spcPts val="0"/>
              </a:spcBef>
              <a:spcAft>
                <a:spcPts val="0"/>
              </a:spcAft>
              <a:buClr>
                <a:schemeClr val="lt1"/>
              </a:buClr>
              <a:buSzPts val="4800"/>
              <a:buFont typeface="Arial"/>
              <a:buNone/>
            </a:pPr>
            <a:r>
              <a:rPr lang="en-US" sz="4800" dirty="0"/>
              <a:t>pearls from James</a:t>
            </a:r>
            <a:endParaRPr dirty="0"/>
          </a:p>
        </p:txBody>
      </p:sp>
      <p:sp>
        <p:nvSpPr>
          <p:cNvPr id="182" name="Google Shape;182;p6"/>
          <p:cNvSpPr/>
          <p:nvPr/>
        </p:nvSpPr>
        <p:spPr>
          <a:xfrm>
            <a:off x="4121219" y="5433223"/>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3" name="Google Shape;183;p6"/>
          <p:cNvSpPr txBox="1">
            <a:spLocks noGrp="1"/>
          </p:cNvSpPr>
          <p:nvPr>
            <p:ph type="subTitle" idx="1"/>
          </p:nvPr>
        </p:nvSpPr>
        <p:spPr>
          <a:xfrm>
            <a:off x="7502759" y="407579"/>
            <a:ext cx="4268272" cy="1020572"/>
          </a:xfrm>
          <a:prstGeom prst="rect">
            <a:avLst/>
          </a:prstGeom>
          <a:noFill/>
          <a:ln>
            <a:noFill/>
          </a:ln>
        </p:spPr>
        <p:txBody>
          <a:bodyPr spcFirstLastPara="1" wrap="square" lIns="109725" tIns="109725" rIns="109725" bIns="91425" anchor="t" anchorCtr="0">
            <a:normAutofit/>
          </a:bodyPr>
          <a:lstStyle/>
          <a:p>
            <a:pPr marL="0" lvl="0" indent="0" algn="ctr" rtl="0">
              <a:lnSpc>
                <a:spcPct val="100000"/>
              </a:lnSpc>
              <a:spcBef>
                <a:spcPts val="1800"/>
              </a:spcBef>
              <a:spcAft>
                <a:spcPts val="0"/>
              </a:spcAft>
              <a:buClr>
                <a:schemeClr val="lt1"/>
              </a:buClr>
              <a:buSzPts val="2800"/>
              <a:buNone/>
            </a:pPr>
            <a:r>
              <a:rPr lang="en-US" sz="2800" dirty="0">
                <a:solidFill>
                  <a:schemeClr val="lt1"/>
                </a:solidFill>
              </a:rPr>
              <a:t>James 2:14-26</a:t>
            </a:r>
            <a:endParaRPr dirty="0"/>
          </a:p>
          <a:p>
            <a:pPr marL="0" lvl="0" indent="0" algn="ctr" rtl="0">
              <a:lnSpc>
                <a:spcPct val="100000"/>
              </a:lnSpc>
              <a:spcBef>
                <a:spcPts val="1800"/>
              </a:spcBef>
              <a:spcAft>
                <a:spcPts val="0"/>
              </a:spcAft>
              <a:buClr>
                <a:schemeClr val="lt1"/>
              </a:buClr>
              <a:buSzPts val="2800"/>
              <a:buNone/>
            </a:pPr>
            <a:endParaRPr dirty="0"/>
          </a:p>
        </p:txBody>
      </p:sp>
      <p:pic>
        <p:nvPicPr>
          <p:cNvPr id="184" name="Google Shape;184;p6" descr="Metallic marble"/>
          <p:cNvPicPr preferRelativeResize="0"/>
          <p:nvPr/>
        </p:nvPicPr>
        <p:blipFill rotWithShape="1">
          <a:blip r:embed="rId3">
            <a:alphaModFix/>
          </a:blip>
          <a:srcRect l="14278" r="13222" b="-1"/>
          <a:stretch/>
        </p:blipFill>
        <p:spPr>
          <a:xfrm>
            <a:off x="7023099" y="1585704"/>
            <a:ext cx="4686301" cy="4005072"/>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
        <p:nvSpPr>
          <p:cNvPr id="185" name="Google Shape;185;p6"/>
          <p:cNvSpPr/>
          <p:nvPr/>
        </p:nvSpPr>
        <p:spPr>
          <a:xfrm>
            <a:off x="0" y="5786429"/>
            <a:ext cx="12192000" cy="1084271"/>
          </a:xfrm>
          <a:prstGeom prst="rect">
            <a:avLst/>
          </a:prstGeom>
          <a:gradFill>
            <a:gsLst>
              <a:gs pos="0">
                <a:srgbClr val="413324">
                  <a:alpha val="0"/>
                </a:srgbClr>
              </a:gs>
              <a:gs pos="28000">
                <a:srgbClr val="413324">
                  <a:alpha val="0"/>
                </a:srgbClr>
              </a:gs>
              <a:gs pos="90000">
                <a:srgbClr val="413324">
                  <a:alpha val="60000"/>
                </a:srgbClr>
              </a:gs>
              <a:gs pos="100000">
                <a:srgbClr val="413324">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83;p6"/>
          <p:cNvSpPr txBox="1">
            <a:spLocks/>
          </p:cNvSpPr>
          <p:nvPr/>
        </p:nvSpPr>
        <p:spPr>
          <a:xfrm>
            <a:off x="325473" y="1719504"/>
            <a:ext cx="6215026" cy="4309825"/>
          </a:xfrm>
          <a:prstGeom prst="rect">
            <a:avLst/>
          </a:prstGeom>
          <a:noFill/>
          <a:ln>
            <a:noFill/>
          </a:ln>
        </p:spPr>
        <p:txBody>
          <a:bodyPr spcFirstLastPara="1" wrap="square" lIns="109725" tIns="109725" rIns="1097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17500" algn="ctr" rtl="0">
              <a:lnSpc>
                <a:spcPct val="110000"/>
              </a:lnSpc>
              <a:spcBef>
                <a:spcPts val="800"/>
              </a:spcBef>
              <a:spcAft>
                <a:spcPts val="0"/>
              </a:spcAft>
              <a:buClr>
                <a:schemeClr val="lt1"/>
              </a:buClr>
              <a:buSzPts val="2000"/>
              <a:buFont typeface="Arial"/>
              <a:buNone/>
              <a:defRPr sz="2000" b="0" i="0" u="none" strike="noStrike" cap="none">
                <a:solidFill>
                  <a:schemeClr val="lt1"/>
                </a:solidFill>
                <a:latin typeface="Source Sans Pro"/>
                <a:ea typeface="Source Sans Pro"/>
                <a:cs typeface="Source Sans Pro"/>
                <a:sym typeface="Source Sans Pro"/>
              </a:defRPr>
            </a:lvl2pPr>
            <a:lvl3pPr marL="1371600" marR="0" lvl="2" indent="-317500" algn="ctr" rtl="0">
              <a:lnSpc>
                <a:spcPct val="110000"/>
              </a:lnSpc>
              <a:spcBef>
                <a:spcPts val="800"/>
              </a:spcBef>
              <a:spcAft>
                <a:spcPts val="0"/>
              </a:spcAft>
              <a:buClr>
                <a:schemeClr val="lt1"/>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1828800" marR="0" lvl="3" indent="-317500" algn="ctr" rtl="0">
              <a:lnSpc>
                <a:spcPct val="110000"/>
              </a:lnSpc>
              <a:spcBef>
                <a:spcPts val="8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4pPr>
            <a:lvl5pPr marL="2286000" marR="0" lvl="4" indent="-317500" algn="ctr" rtl="0">
              <a:lnSpc>
                <a:spcPct val="110000"/>
              </a:lnSpc>
              <a:spcBef>
                <a:spcPts val="8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5pPr>
            <a:lvl6pPr marL="2743200" marR="0" lvl="5" indent="-342900" algn="ctr" rtl="0">
              <a:lnSpc>
                <a:spcPct val="90000"/>
              </a:lnSpc>
              <a:spcBef>
                <a:spcPts val="8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6pPr>
            <a:lvl7pPr marL="3200400" marR="0" lvl="6"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7pPr>
            <a:lvl8pPr marL="3657600" marR="0" lvl="7"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8pPr>
            <a:lvl9pPr marL="4114800" marR="0" lvl="8"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9pPr>
          </a:lstStyle>
          <a:p>
            <a:pPr lvl="0" indent="-457200">
              <a:spcBef>
                <a:spcPts val="0"/>
              </a:spcBef>
              <a:buFont typeface="Arial" panose="020B0604020202020204" pitchFamily="34" charset="0"/>
              <a:buChar char="•"/>
            </a:pPr>
            <a:r>
              <a:rPr lang="en-AU" sz="2800" b="1" dirty="0"/>
              <a:t>Faith-filled Christians are compelled to act in response to the  mercy and love that we have received from Jesus.  </a:t>
            </a:r>
          </a:p>
          <a:p>
            <a:pPr lvl="0" indent="-457200">
              <a:spcBef>
                <a:spcPts val="0"/>
              </a:spcBef>
              <a:buFont typeface="Arial" panose="020B0604020202020204" pitchFamily="34" charset="0"/>
              <a:buChar char="•"/>
            </a:pPr>
            <a:endParaRPr lang="en-AU" sz="2800" b="1" dirty="0"/>
          </a:p>
          <a:p>
            <a:pPr lvl="0" indent="-457200">
              <a:spcBef>
                <a:spcPts val="0"/>
              </a:spcBef>
              <a:buFont typeface="Arial" panose="020B0604020202020204" pitchFamily="34" charset="0"/>
              <a:buChar char="•"/>
            </a:pPr>
            <a:r>
              <a:rPr lang="en-AU" sz="2800" b="1" dirty="0"/>
              <a:t>Our deeds as Christians are not fulfilling any law. Our actions are fulfilling God’s purpose for  us and the world. </a:t>
            </a:r>
            <a:endParaRPr lang="en-US" dirty="0"/>
          </a:p>
          <a:p>
            <a:pPr marL="0" indent="0" algn="ctr">
              <a:spcBef>
                <a:spcPts val="1800"/>
              </a:spcBef>
              <a:buSzPts val="2800"/>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7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549536" y="248638"/>
            <a:ext cx="3278752" cy="4719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US" sz="2800"/>
              <a:t>Pearls from James</a:t>
            </a:r>
            <a:endParaRPr/>
          </a:p>
        </p:txBody>
      </p:sp>
      <p:sp>
        <p:nvSpPr>
          <p:cNvPr id="171" name="Google Shape;171;p5"/>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James 2:14-26 </a:t>
            </a:r>
            <a:endParaRPr dirty="0"/>
          </a:p>
        </p:txBody>
      </p:sp>
      <p:sp>
        <p:nvSpPr>
          <p:cNvPr id="2" name="Right Arrow 1"/>
          <p:cNvSpPr/>
          <p:nvPr/>
        </p:nvSpPr>
        <p:spPr>
          <a:xfrm>
            <a:off x="770170" y="2620538"/>
            <a:ext cx="10693283" cy="118203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5" name="TextBox 4"/>
          <p:cNvSpPr txBox="1"/>
          <p:nvPr/>
        </p:nvSpPr>
        <p:spPr>
          <a:xfrm>
            <a:off x="858742" y="3033133"/>
            <a:ext cx="9668010" cy="307777"/>
          </a:xfrm>
          <a:prstGeom prst="rect">
            <a:avLst/>
          </a:prstGeom>
          <a:noFill/>
        </p:spPr>
        <p:txBody>
          <a:bodyPr wrap="square" rtlCol="0">
            <a:spAutoFit/>
          </a:bodyPr>
          <a:lstStyle/>
          <a:p>
            <a:r>
              <a:rPr lang="en-US" b="1" dirty="0"/>
              <a:t>LIFE ON EARTH                          LIFE WITH JESUS     ………….</a:t>
            </a:r>
            <a:endParaRPr lang="en-AU" b="1" dirty="0"/>
          </a:p>
        </p:txBody>
      </p:sp>
      <p:sp>
        <p:nvSpPr>
          <p:cNvPr id="12" name="TextBox 11"/>
          <p:cNvSpPr txBox="1"/>
          <p:nvPr/>
        </p:nvSpPr>
        <p:spPr>
          <a:xfrm>
            <a:off x="1986116" y="5116289"/>
            <a:ext cx="7537025" cy="523220"/>
          </a:xfrm>
          <a:prstGeom prst="rect">
            <a:avLst/>
          </a:prstGeom>
          <a:noFill/>
        </p:spPr>
        <p:txBody>
          <a:bodyPr wrap="square" rtlCol="0">
            <a:spAutoFit/>
          </a:bodyPr>
          <a:lstStyle/>
          <a:p>
            <a:pPr algn="ctr">
              <a:buClr>
                <a:schemeClr val="bg1"/>
              </a:buClr>
            </a:pPr>
            <a:r>
              <a:rPr lang="en-US" sz="2800" dirty="0">
                <a:solidFill>
                  <a:schemeClr val="bg1"/>
                </a:solidFill>
                <a:latin typeface="Source Sans Pro" panose="020B0604020202020204" charset="0"/>
              </a:rPr>
              <a:t>Faith-filled Christians – accept </a:t>
            </a:r>
            <a:r>
              <a:rPr lang="en-US" sz="2800" b="1" u="sng" dirty="0">
                <a:solidFill>
                  <a:schemeClr val="bg1"/>
                </a:solidFill>
                <a:latin typeface="Source Sans Pro" panose="020B0604020202020204" charset="0"/>
              </a:rPr>
              <a:t>eternal life policy</a:t>
            </a:r>
            <a:r>
              <a:rPr lang="en-AU" sz="2800" b="1" u="sng" dirty="0">
                <a:solidFill>
                  <a:schemeClr val="bg1"/>
                </a:solidFill>
                <a:latin typeface="Source Sans Pro" panose="020B0604020202020204" charset="0"/>
              </a:rPr>
              <a:t> </a:t>
            </a:r>
            <a:endParaRPr lang="en-US" sz="2800" b="1" u="sng" dirty="0">
              <a:solidFill>
                <a:schemeClr val="bg1"/>
              </a:solidFill>
              <a:latin typeface="Source Sans Pro" panose="020B0604020202020204" charset="0"/>
            </a:endParaRPr>
          </a:p>
        </p:txBody>
      </p:sp>
      <p:sp>
        <p:nvSpPr>
          <p:cNvPr id="16" name="Right Arrow 15"/>
          <p:cNvSpPr/>
          <p:nvPr/>
        </p:nvSpPr>
        <p:spPr>
          <a:xfrm>
            <a:off x="2951890" y="3802568"/>
            <a:ext cx="9240110" cy="947854"/>
          </a:xfrm>
          <a:prstGeom prst="righ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 name="TextBox 16"/>
          <p:cNvSpPr txBox="1"/>
          <p:nvPr/>
        </p:nvSpPr>
        <p:spPr>
          <a:xfrm>
            <a:off x="3116275" y="4059046"/>
            <a:ext cx="9009006" cy="369332"/>
          </a:xfrm>
          <a:prstGeom prst="rect">
            <a:avLst/>
          </a:prstGeom>
          <a:noFill/>
        </p:spPr>
        <p:txBody>
          <a:bodyPr wrap="square" rtlCol="0">
            <a:spAutoFit/>
          </a:bodyPr>
          <a:lstStyle/>
          <a:p>
            <a:r>
              <a:rPr lang="en-US" sz="1800" dirty="0">
                <a:solidFill>
                  <a:schemeClr val="bg1"/>
                </a:solidFill>
              </a:rPr>
              <a:t>No premiums, policy pays out upon acceptance   /   death = continue the eternal life </a:t>
            </a:r>
            <a:endParaRPr lang="en-AU" sz="1800" dirty="0">
              <a:solidFill>
                <a:schemeClr val="bg1"/>
              </a:solidFill>
            </a:endParaRPr>
          </a:p>
        </p:txBody>
      </p:sp>
      <p:sp>
        <p:nvSpPr>
          <p:cNvPr id="11" name="Left Brace 10"/>
          <p:cNvSpPr/>
          <p:nvPr/>
        </p:nvSpPr>
        <p:spPr>
          <a:xfrm rot="16200000">
            <a:off x="7286618" y="338041"/>
            <a:ext cx="350020" cy="9043650"/>
          </a:xfrm>
          <a:prstGeom prst="leftBrace">
            <a:avLst/>
          </a:pr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80157"/>
            <a:ext cx="641684" cy="808046"/>
          </a:xfrm>
          <a:prstGeom prst="rect">
            <a:avLst/>
          </a:prstGeom>
        </p:spPr>
      </p:pic>
      <p:grpSp>
        <p:nvGrpSpPr>
          <p:cNvPr id="4" name="Group 3"/>
          <p:cNvGrpSpPr/>
          <p:nvPr/>
        </p:nvGrpSpPr>
        <p:grpSpPr>
          <a:xfrm>
            <a:off x="1986116" y="1454437"/>
            <a:ext cx="9655022" cy="1366823"/>
            <a:chOff x="1986116" y="1454437"/>
            <a:chExt cx="9655022" cy="1366823"/>
          </a:xfrm>
        </p:grpSpPr>
        <p:sp>
          <p:nvSpPr>
            <p:cNvPr id="3" name="TextBox 2"/>
            <p:cNvSpPr txBox="1"/>
            <p:nvPr/>
          </p:nvSpPr>
          <p:spPr>
            <a:xfrm>
              <a:off x="1986116" y="1454437"/>
              <a:ext cx="9655022" cy="523220"/>
            </a:xfrm>
            <a:prstGeom prst="rect">
              <a:avLst/>
            </a:prstGeom>
            <a:noFill/>
          </p:spPr>
          <p:txBody>
            <a:bodyPr wrap="square" rtlCol="0">
              <a:spAutoFit/>
            </a:bodyPr>
            <a:lstStyle/>
            <a:p>
              <a:pPr>
                <a:buClr>
                  <a:schemeClr val="bg1"/>
                </a:buClr>
              </a:pPr>
              <a:r>
                <a:rPr lang="en-US" sz="2800" dirty="0">
                  <a:solidFill>
                    <a:schemeClr val="bg1"/>
                  </a:solidFill>
                  <a:latin typeface="Source Sans Pro" panose="020B0604020202020204" charset="0"/>
                </a:rPr>
                <a:t>Religious Christians </a:t>
              </a:r>
              <a:r>
                <a:rPr lang="en-AU" sz="2800" dirty="0">
                  <a:solidFill>
                    <a:schemeClr val="bg1"/>
                  </a:solidFill>
                  <a:latin typeface="Source Sans Pro" panose="020B0604020202020204" charset="0"/>
                </a:rPr>
                <a:t>– take out </a:t>
              </a:r>
              <a:r>
                <a:rPr lang="en-AU" sz="2800" b="1" dirty="0">
                  <a:solidFill>
                    <a:schemeClr val="bg1"/>
                  </a:solidFill>
                  <a:latin typeface="Source Sans Pro" panose="020B0604020202020204" charset="0"/>
                </a:rPr>
                <a:t>heaven insurance policy </a:t>
              </a:r>
              <a:endParaRPr lang="en-US" sz="2800" b="1" dirty="0">
                <a:solidFill>
                  <a:schemeClr val="bg1"/>
                </a:solidFill>
                <a:latin typeface="Source Sans Pro" panose="020B0604020202020204" charset="0"/>
              </a:endParaRPr>
            </a:p>
          </p:txBody>
        </p:sp>
        <p:sp>
          <p:nvSpPr>
            <p:cNvPr id="7" name="Right Arrow 6"/>
            <p:cNvSpPr/>
            <p:nvPr/>
          </p:nvSpPr>
          <p:spPr>
            <a:xfrm>
              <a:off x="6204991" y="1873406"/>
              <a:ext cx="4751906" cy="947854"/>
            </a:xfrm>
            <a:prstGeom prst="righ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 name="TextBox 5"/>
            <p:cNvSpPr txBox="1"/>
            <p:nvPr/>
          </p:nvSpPr>
          <p:spPr>
            <a:xfrm>
              <a:off x="6933537" y="2158880"/>
              <a:ext cx="4604364" cy="369332"/>
            </a:xfrm>
            <a:prstGeom prst="rect">
              <a:avLst/>
            </a:prstGeom>
            <a:noFill/>
          </p:spPr>
          <p:txBody>
            <a:bodyPr wrap="square" rtlCol="0">
              <a:spAutoFit/>
            </a:bodyPr>
            <a:lstStyle/>
            <a:p>
              <a:r>
                <a:rPr lang="en-US" sz="1800" dirty="0">
                  <a:solidFill>
                    <a:schemeClr val="bg1"/>
                  </a:solidFill>
                </a:rPr>
                <a:t>death = pay out ----- place in heaven  </a:t>
              </a:r>
              <a:endParaRPr lang="en-AU" sz="1800" dirty="0">
                <a:solidFill>
                  <a:schemeClr val="bg1"/>
                </a:solidFill>
              </a:endParaRPr>
            </a:p>
          </p:txBody>
        </p:sp>
        <p:sp>
          <p:nvSpPr>
            <p:cNvPr id="13" name="TextBox 12"/>
            <p:cNvSpPr txBox="1"/>
            <p:nvPr/>
          </p:nvSpPr>
          <p:spPr>
            <a:xfrm>
              <a:off x="3061786" y="2143358"/>
              <a:ext cx="3143204" cy="369332"/>
            </a:xfrm>
            <a:prstGeom prst="rect">
              <a:avLst/>
            </a:prstGeom>
            <a:noFill/>
            <a:ln w="28575">
              <a:solidFill>
                <a:schemeClr val="bg1"/>
              </a:solidFill>
            </a:ln>
          </p:spPr>
          <p:txBody>
            <a:bodyPr wrap="square" rtlCol="0">
              <a:spAutoFit/>
            </a:bodyPr>
            <a:lstStyle/>
            <a:p>
              <a:r>
                <a:rPr lang="en-AU" sz="1800" dirty="0">
                  <a:solidFill>
                    <a:schemeClr val="bg1"/>
                  </a:solidFill>
                </a:rPr>
                <a:t>Pay premiums in obligation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549275"/>
            <a:ext cx="3363216" cy="510091"/>
          </a:xfrm>
        </p:spPr>
        <p:txBody>
          <a:bodyPr>
            <a:normAutofit/>
          </a:bodyPr>
          <a:lstStyle/>
          <a:p>
            <a:r>
              <a:rPr lang="en-US" sz="2800" dirty="0"/>
              <a:t>Pearls from James </a:t>
            </a:r>
            <a:endParaRPr lang="en-AU" sz="2800" dirty="0"/>
          </a:p>
        </p:txBody>
      </p:sp>
      <p:sp>
        <p:nvSpPr>
          <p:cNvPr id="3" name="Text Placeholder 2"/>
          <p:cNvSpPr>
            <a:spLocks noGrp="1"/>
          </p:cNvSpPr>
          <p:nvPr>
            <p:ph type="body" idx="1"/>
          </p:nvPr>
        </p:nvSpPr>
        <p:spPr>
          <a:xfrm>
            <a:off x="550862" y="1533335"/>
            <a:ext cx="7366504" cy="4159226"/>
          </a:xfrm>
        </p:spPr>
        <p:txBody>
          <a:bodyPr/>
          <a:lstStyle/>
          <a:p>
            <a:r>
              <a:rPr lang="en-US" sz="2200" b="1" dirty="0"/>
              <a:t>Abraham</a:t>
            </a:r>
            <a:r>
              <a:rPr lang="en-US" sz="2200" dirty="0"/>
              <a:t> (v 22) You see, he was trusting God so much that he was willing to do whatever God told him to do. His faith was made complete by what he did - by his actions.  </a:t>
            </a:r>
          </a:p>
          <a:p>
            <a:r>
              <a:rPr lang="en-US" sz="2200" b="1" dirty="0"/>
              <a:t>Rahab</a:t>
            </a:r>
            <a:r>
              <a:rPr lang="en-US" sz="2200" dirty="0"/>
              <a:t> (v 25) was made right with God by her actions – when she hid those messengers and sent them safely away by a different road. </a:t>
            </a:r>
          </a:p>
          <a:p>
            <a:r>
              <a:rPr lang="en-US" sz="2200" b="1" dirty="0"/>
              <a:t>Your story </a:t>
            </a:r>
            <a:r>
              <a:rPr lang="en-US" sz="2200" dirty="0"/>
              <a:t>(John 21:15) Do you love Jesus? Then feed his lambs.  How is the mercy I’ve received flowing over to others? </a:t>
            </a:r>
            <a:endParaRPr lang="en-AU" sz="2200" dirty="0"/>
          </a:p>
        </p:txBody>
      </p:sp>
      <p:sp>
        <p:nvSpPr>
          <p:cNvPr id="4" name="Title 1"/>
          <p:cNvSpPr txBox="1">
            <a:spLocks/>
          </p:cNvSpPr>
          <p:nvPr/>
        </p:nvSpPr>
        <p:spPr>
          <a:xfrm>
            <a:off x="8423623" y="549274"/>
            <a:ext cx="3363216" cy="51009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James 2:14-26</a:t>
            </a:r>
            <a:endParaRPr lang="en-AU" sz="2800" dirty="0"/>
          </a:p>
        </p:txBody>
      </p:sp>
      <p:pic>
        <p:nvPicPr>
          <p:cNvPr id="5" name="Picture 4"/>
          <p:cNvPicPr>
            <a:picLocks noChangeAspect="1"/>
          </p:cNvPicPr>
          <p:nvPr/>
        </p:nvPicPr>
        <p:blipFill>
          <a:blip r:embed="rId3"/>
          <a:stretch>
            <a:fillRect/>
          </a:stretch>
        </p:blipFill>
        <p:spPr>
          <a:xfrm>
            <a:off x="8065583" y="1353733"/>
            <a:ext cx="3297509" cy="4338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01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382900" y="397447"/>
            <a:ext cx="5248466" cy="73545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800"/>
              <a:buFont typeface="Arial"/>
              <a:buNone/>
            </a:pPr>
            <a:r>
              <a:rPr lang="en-AU" sz="3600" dirty="0"/>
              <a:t>Proper view of God’s Law</a:t>
            </a:r>
            <a:endParaRPr sz="3600" dirty="0"/>
          </a:p>
        </p:txBody>
      </p:sp>
      <p:sp>
        <p:nvSpPr>
          <p:cNvPr id="191" name="Google Shape;191;p7"/>
          <p:cNvSpPr txBox="1"/>
          <p:nvPr/>
        </p:nvSpPr>
        <p:spPr>
          <a:xfrm>
            <a:off x="8362385" y="293243"/>
            <a:ext cx="3278752" cy="47193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James 2:14-26 </a:t>
            </a:r>
            <a:endParaRPr/>
          </a:p>
        </p:txBody>
      </p:sp>
      <p:pic>
        <p:nvPicPr>
          <p:cNvPr id="2" name="Picture 1"/>
          <p:cNvPicPr>
            <a:picLocks noChangeAspect="1"/>
          </p:cNvPicPr>
          <p:nvPr/>
        </p:nvPicPr>
        <p:blipFill>
          <a:blip r:embed="rId3"/>
          <a:stretch>
            <a:fillRect/>
          </a:stretch>
        </p:blipFill>
        <p:spPr>
          <a:xfrm>
            <a:off x="5958129" y="134217"/>
            <a:ext cx="5843135" cy="6564757"/>
          </a:xfrm>
          <a:prstGeom prst="rect">
            <a:avLst/>
          </a:prstGeom>
        </p:spPr>
      </p:pic>
      <p:sp>
        <p:nvSpPr>
          <p:cNvPr id="3" name="Text Placeholder 2"/>
          <p:cNvSpPr>
            <a:spLocks noGrp="1"/>
          </p:cNvSpPr>
          <p:nvPr>
            <p:ph type="body" idx="1"/>
          </p:nvPr>
        </p:nvSpPr>
        <p:spPr>
          <a:xfrm>
            <a:off x="382901" y="2126751"/>
            <a:ext cx="5248466" cy="3000053"/>
          </a:xfrm>
        </p:spPr>
        <p:txBody>
          <a:bodyPr/>
          <a:lstStyle/>
          <a:p>
            <a:r>
              <a:rPr lang="en-AU" sz="3200" dirty="0"/>
              <a:t>3 parts of the poster </a:t>
            </a:r>
          </a:p>
          <a:p>
            <a:pPr lvl="1"/>
            <a:r>
              <a:rPr lang="en-AU" sz="2800" dirty="0"/>
              <a:t>Fence </a:t>
            </a:r>
          </a:p>
          <a:p>
            <a:pPr lvl="1"/>
            <a:r>
              <a:rPr lang="en-AU" sz="2800" dirty="0"/>
              <a:t>Inner circle with God  in relationship with humanity</a:t>
            </a:r>
          </a:p>
          <a:p>
            <a:pPr lvl="1"/>
            <a:r>
              <a:rPr lang="en-AU" sz="2800" dirty="0"/>
              <a:t>10 commandments </a:t>
            </a:r>
          </a:p>
          <a:p>
            <a:pPr lvl="1"/>
            <a:endParaRPr lang="en-AU" sz="2000" dirty="0"/>
          </a:p>
          <a:p>
            <a:pPr lvl="1"/>
            <a:endParaRPr lang="en-A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6"/>
          <p:cNvGrpSpPr/>
          <p:nvPr/>
        </p:nvGrpSpPr>
        <p:grpSpPr>
          <a:xfrm>
            <a:off x="325472" y="346234"/>
            <a:ext cx="828358" cy="828358"/>
            <a:chOff x="10462536" y="1408249"/>
            <a:chExt cx="828358" cy="828358"/>
          </a:xfrm>
        </p:grpSpPr>
        <p:sp>
          <p:nvSpPr>
            <p:cNvPr id="178" name="Google Shape;178;p6"/>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765B3F"/>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79" name="Google Shape;179;p6"/>
            <p:cNvSpPr/>
            <p:nvPr/>
          </p:nvSpPr>
          <p:spPr>
            <a:xfrm rot="-8100000">
              <a:off x="10613915" y="1424627"/>
              <a:ext cx="270000" cy="540001"/>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80" name="Google Shape;180;p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1" name="Google Shape;181;p6"/>
          <p:cNvSpPr txBox="1">
            <a:spLocks noGrp="1"/>
          </p:cNvSpPr>
          <p:nvPr>
            <p:ph type="ctrTitle"/>
          </p:nvPr>
        </p:nvSpPr>
        <p:spPr>
          <a:xfrm>
            <a:off x="473122" y="374659"/>
            <a:ext cx="5876878" cy="970186"/>
          </a:xfrm>
          <a:prstGeom prst="rect">
            <a:avLst/>
          </a:prstGeom>
          <a:noFill/>
          <a:ln>
            <a:noFill/>
          </a:ln>
        </p:spPr>
        <p:txBody>
          <a:bodyPr spcFirstLastPara="1" wrap="square" lIns="109725" tIns="109725" rIns="109725" bIns="91425" anchor="b" anchorCtr="0">
            <a:normAutofit/>
          </a:bodyPr>
          <a:lstStyle/>
          <a:p>
            <a:pPr marL="0" lvl="0" indent="0" algn="ctr" rtl="0">
              <a:lnSpc>
                <a:spcPct val="100000"/>
              </a:lnSpc>
              <a:spcBef>
                <a:spcPts val="0"/>
              </a:spcBef>
              <a:spcAft>
                <a:spcPts val="0"/>
              </a:spcAft>
              <a:buClr>
                <a:schemeClr val="lt1"/>
              </a:buClr>
              <a:buSzPts val="4800"/>
              <a:buFont typeface="Arial"/>
              <a:buNone/>
            </a:pPr>
            <a:r>
              <a:rPr lang="en-US" sz="4800" dirty="0"/>
              <a:t>pearls from James</a:t>
            </a:r>
            <a:endParaRPr dirty="0"/>
          </a:p>
        </p:txBody>
      </p:sp>
      <p:sp>
        <p:nvSpPr>
          <p:cNvPr id="182" name="Google Shape;182;p6"/>
          <p:cNvSpPr/>
          <p:nvPr/>
        </p:nvSpPr>
        <p:spPr>
          <a:xfrm>
            <a:off x="4121219" y="5433223"/>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3" name="Google Shape;183;p6"/>
          <p:cNvSpPr txBox="1">
            <a:spLocks noGrp="1"/>
          </p:cNvSpPr>
          <p:nvPr>
            <p:ph type="subTitle" idx="1"/>
          </p:nvPr>
        </p:nvSpPr>
        <p:spPr>
          <a:xfrm>
            <a:off x="7502759" y="407579"/>
            <a:ext cx="4268272" cy="1020572"/>
          </a:xfrm>
          <a:prstGeom prst="rect">
            <a:avLst/>
          </a:prstGeom>
          <a:noFill/>
          <a:ln>
            <a:noFill/>
          </a:ln>
        </p:spPr>
        <p:txBody>
          <a:bodyPr spcFirstLastPara="1" wrap="square" lIns="109725" tIns="109725" rIns="109725" bIns="91425" anchor="t" anchorCtr="0">
            <a:normAutofit/>
          </a:bodyPr>
          <a:lstStyle/>
          <a:p>
            <a:pPr marL="0" lvl="0" indent="0" algn="ctr" rtl="0">
              <a:lnSpc>
                <a:spcPct val="100000"/>
              </a:lnSpc>
              <a:spcBef>
                <a:spcPts val="1800"/>
              </a:spcBef>
              <a:spcAft>
                <a:spcPts val="0"/>
              </a:spcAft>
              <a:buClr>
                <a:schemeClr val="lt1"/>
              </a:buClr>
              <a:buSzPts val="2800"/>
              <a:buNone/>
            </a:pPr>
            <a:r>
              <a:rPr lang="en-US" sz="2800" dirty="0">
                <a:solidFill>
                  <a:schemeClr val="lt1"/>
                </a:solidFill>
              </a:rPr>
              <a:t>James 2:14-26</a:t>
            </a:r>
            <a:endParaRPr dirty="0"/>
          </a:p>
          <a:p>
            <a:pPr marL="0" lvl="0" indent="0" algn="ctr" rtl="0">
              <a:lnSpc>
                <a:spcPct val="100000"/>
              </a:lnSpc>
              <a:spcBef>
                <a:spcPts val="1800"/>
              </a:spcBef>
              <a:spcAft>
                <a:spcPts val="0"/>
              </a:spcAft>
              <a:buClr>
                <a:schemeClr val="lt1"/>
              </a:buClr>
              <a:buSzPts val="2800"/>
              <a:buNone/>
            </a:pPr>
            <a:endParaRPr dirty="0"/>
          </a:p>
        </p:txBody>
      </p:sp>
      <p:sp>
        <p:nvSpPr>
          <p:cNvPr id="185" name="Google Shape;185;p6"/>
          <p:cNvSpPr/>
          <p:nvPr/>
        </p:nvSpPr>
        <p:spPr>
          <a:xfrm>
            <a:off x="0" y="5877531"/>
            <a:ext cx="12192000" cy="1084271"/>
          </a:xfrm>
          <a:prstGeom prst="rect">
            <a:avLst/>
          </a:prstGeom>
          <a:gradFill>
            <a:gsLst>
              <a:gs pos="0">
                <a:srgbClr val="413324">
                  <a:alpha val="0"/>
                </a:srgbClr>
              </a:gs>
              <a:gs pos="28000">
                <a:srgbClr val="413324">
                  <a:alpha val="0"/>
                </a:srgbClr>
              </a:gs>
              <a:gs pos="90000">
                <a:srgbClr val="413324">
                  <a:alpha val="60000"/>
                </a:srgbClr>
              </a:gs>
              <a:gs pos="100000">
                <a:srgbClr val="413324">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83;p6"/>
          <p:cNvSpPr txBox="1">
            <a:spLocks/>
          </p:cNvSpPr>
          <p:nvPr/>
        </p:nvSpPr>
        <p:spPr>
          <a:xfrm>
            <a:off x="325473" y="1719504"/>
            <a:ext cx="6215026" cy="4309825"/>
          </a:xfrm>
          <a:prstGeom prst="rect">
            <a:avLst/>
          </a:prstGeom>
          <a:noFill/>
          <a:ln>
            <a:noFill/>
          </a:ln>
        </p:spPr>
        <p:txBody>
          <a:bodyPr spcFirstLastPara="1" wrap="square" lIns="109725" tIns="109725" rIns="1097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17500" algn="ctr" rtl="0">
              <a:lnSpc>
                <a:spcPct val="110000"/>
              </a:lnSpc>
              <a:spcBef>
                <a:spcPts val="800"/>
              </a:spcBef>
              <a:spcAft>
                <a:spcPts val="0"/>
              </a:spcAft>
              <a:buClr>
                <a:schemeClr val="lt1"/>
              </a:buClr>
              <a:buSzPts val="2000"/>
              <a:buFont typeface="Arial"/>
              <a:buNone/>
              <a:defRPr sz="2000" b="0" i="0" u="none" strike="noStrike" cap="none">
                <a:solidFill>
                  <a:schemeClr val="lt1"/>
                </a:solidFill>
                <a:latin typeface="Source Sans Pro"/>
                <a:ea typeface="Source Sans Pro"/>
                <a:cs typeface="Source Sans Pro"/>
                <a:sym typeface="Source Sans Pro"/>
              </a:defRPr>
            </a:lvl2pPr>
            <a:lvl3pPr marL="1371600" marR="0" lvl="2" indent="-317500" algn="ctr" rtl="0">
              <a:lnSpc>
                <a:spcPct val="110000"/>
              </a:lnSpc>
              <a:spcBef>
                <a:spcPts val="800"/>
              </a:spcBef>
              <a:spcAft>
                <a:spcPts val="0"/>
              </a:spcAft>
              <a:buClr>
                <a:schemeClr val="lt1"/>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1828800" marR="0" lvl="3" indent="-317500" algn="ctr" rtl="0">
              <a:lnSpc>
                <a:spcPct val="110000"/>
              </a:lnSpc>
              <a:spcBef>
                <a:spcPts val="8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4pPr>
            <a:lvl5pPr marL="2286000" marR="0" lvl="4" indent="-317500" algn="ctr" rtl="0">
              <a:lnSpc>
                <a:spcPct val="110000"/>
              </a:lnSpc>
              <a:spcBef>
                <a:spcPts val="8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5pPr>
            <a:lvl6pPr marL="2743200" marR="0" lvl="5" indent="-342900" algn="ctr" rtl="0">
              <a:lnSpc>
                <a:spcPct val="90000"/>
              </a:lnSpc>
              <a:spcBef>
                <a:spcPts val="8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6pPr>
            <a:lvl7pPr marL="3200400" marR="0" lvl="6"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7pPr>
            <a:lvl8pPr marL="3657600" marR="0" lvl="7"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8pPr>
            <a:lvl9pPr marL="4114800" marR="0" lvl="8"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9pPr>
          </a:lstStyle>
          <a:p>
            <a:pPr lvl="0" indent="-457200">
              <a:spcBef>
                <a:spcPts val="0"/>
              </a:spcBef>
              <a:buFont typeface="Arial" panose="020B0604020202020204" pitchFamily="34" charset="0"/>
              <a:buChar char="•"/>
            </a:pPr>
            <a:r>
              <a:rPr lang="en-AU" sz="2800" b="1" dirty="0"/>
              <a:t>Disciples of Christ </a:t>
            </a:r>
            <a:r>
              <a:rPr lang="en-AU" sz="2800" b="1" u="sng" dirty="0"/>
              <a:t>are compelled to act in response </a:t>
            </a:r>
            <a:r>
              <a:rPr lang="en-AU" sz="2800" b="1" dirty="0"/>
              <a:t>to the  mercy and love that we have received from Jesus.  </a:t>
            </a:r>
          </a:p>
          <a:p>
            <a:pPr lvl="0" indent="-457200">
              <a:spcBef>
                <a:spcPts val="0"/>
              </a:spcBef>
              <a:buFont typeface="Arial" panose="020B0604020202020204" pitchFamily="34" charset="0"/>
              <a:buChar char="•"/>
            </a:pPr>
            <a:endParaRPr lang="en-AU" sz="2800" b="1" dirty="0"/>
          </a:p>
          <a:p>
            <a:pPr lvl="0" indent="-457200">
              <a:spcBef>
                <a:spcPts val="0"/>
              </a:spcBef>
              <a:buFont typeface="Arial" panose="020B0604020202020204" pitchFamily="34" charset="0"/>
              <a:buChar char="•"/>
            </a:pPr>
            <a:r>
              <a:rPr lang="en-AU" sz="2800" b="1" dirty="0"/>
              <a:t>Our deeds as Disciples are not fulfilling any law. </a:t>
            </a:r>
            <a:r>
              <a:rPr lang="en-AU" sz="2800" b="1" u="sng" dirty="0"/>
              <a:t>Our deeds are fulfilling God’s purpose for  us and the world. </a:t>
            </a:r>
            <a:endParaRPr lang="en-US" u="sng" dirty="0"/>
          </a:p>
          <a:p>
            <a:pPr marL="0" indent="0" algn="ctr">
              <a:spcBef>
                <a:spcPts val="1800"/>
              </a:spcBef>
              <a:buSzPts val="2800"/>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603" b="19468"/>
          <a:stretch/>
        </p:blipFill>
        <p:spPr>
          <a:xfrm>
            <a:off x="6809741" y="1719504"/>
            <a:ext cx="4751791" cy="3713719"/>
          </a:xfrm>
          <a:prstGeom prst="rect">
            <a:avLst/>
          </a:prstGeom>
        </p:spPr>
      </p:pic>
    </p:spTree>
    <p:extLst>
      <p:ext uri="{BB962C8B-B14F-4D97-AF65-F5344CB8AC3E}">
        <p14:creationId xmlns:p14="http://schemas.microsoft.com/office/powerpoint/2010/main" val="30024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7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AnalogousFromLightSeed_2SEEDS">
      <a:dk1>
        <a:srgbClr val="000000"/>
      </a:dk1>
      <a:lt1>
        <a:srgbClr val="FFFFFF"/>
      </a:lt1>
      <a:dk2>
        <a:srgbClr val="413324"/>
      </a:dk2>
      <a:lt2>
        <a:srgbClr val="E6E8E2"/>
      </a:lt2>
      <a:accent1>
        <a:srgbClr val="8F7FBA"/>
      </a:accent1>
      <a:accent2>
        <a:srgbClr val="969DC6"/>
      </a:accent2>
      <a:accent3>
        <a:srgbClr val="B796C6"/>
      </a:accent3>
      <a:accent4>
        <a:srgbClr val="BA8F7F"/>
      </a:accent4>
      <a:accent5>
        <a:srgbClr val="B1A282"/>
      </a:accent5>
      <a:accent6>
        <a:srgbClr val="A2A873"/>
      </a:accent6>
      <a:hlink>
        <a:srgbClr val="7A895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5966</TotalTime>
  <Words>2522</Words>
  <Application>Microsoft Office PowerPoint</Application>
  <PresentationFormat>Widescreen</PresentationFormat>
  <Paragraphs>136</Paragraphs>
  <Slides>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Source Sans Pro</vt:lpstr>
      <vt:lpstr>Corbel</vt:lpstr>
      <vt:lpstr>3DFloatVTI</vt:lpstr>
      <vt:lpstr>Depth</vt:lpstr>
      <vt:lpstr>James 2:14-26</vt:lpstr>
      <vt:lpstr>James 2:14-26</vt:lpstr>
      <vt:lpstr>James 2:14-26</vt:lpstr>
      <vt:lpstr>pearls from James</vt:lpstr>
      <vt:lpstr>Pearls from James</vt:lpstr>
      <vt:lpstr>Pearls from James </vt:lpstr>
      <vt:lpstr>Proper view of God’s Law</vt:lpstr>
      <vt:lpstr>pearls from James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Pearls from James</dc:title>
  <dc:creator>Sue de Pyle</dc:creator>
  <cp:lastModifiedBy>Streamer</cp:lastModifiedBy>
  <cp:revision>101</cp:revision>
  <cp:lastPrinted>2022-09-24T22:05:21Z</cp:lastPrinted>
  <dcterms:created xsi:type="dcterms:W3CDTF">2022-07-12T11:37:12Z</dcterms:created>
  <dcterms:modified xsi:type="dcterms:W3CDTF">2022-09-24T23:38:14Z</dcterms:modified>
</cp:coreProperties>
</file>